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9" r:id="rId3"/>
    <p:sldId id="260" r:id="rId4"/>
    <p:sldId id="295" r:id="rId5"/>
    <p:sldId id="306" r:id="rId6"/>
    <p:sldId id="297" r:id="rId7"/>
    <p:sldId id="299" r:id="rId8"/>
    <p:sldId id="298" r:id="rId9"/>
    <p:sldId id="262" r:id="rId10"/>
    <p:sldId id="300" r:id="rId11"/>
    <p:sldId id="265" r:id="rId12"/>
    <p:sldId id="266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7" r:id="rId24"/>
    <p:sldId id="292" r:id="rId25"/>
    <p:sldId id="285" r:id="rId26"/>
    <p:sldId id="288" r:id="rId27"/>
    <p:sldId id="289" r:id="rId28"/>
    <p:sldId id="290" r:id="rId29"/>
    <p:sldId id="304" r:id="rId30"/>
    <p:sldId id="291" r:id="rId31"/>
    <p:sldId id="305" r:id="rId32"/>
    <p:sldId id="294" r:id="rId33"/>
    <p:sldId id="302" r:id="rId34"/>
    <p:sldId id="303" r:id="rId35"/>
    <p:sldId id="702" r:id="rId36"/>
    <p:sldId id="701" r:id="rId37"/>
    <p:sldId id="264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8CD51B-241B-B4DC-B9FE-BFE04396511C}" name="Edith Simöl" initials="ES" userId="Edith Simö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9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6" autoAdjust="0"/>
    <p:restoredTop sz="94190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1170" y="114"/>
      </p:cViewPr>
      <p:guideLst>
        <p:guide orient="horz" pos="2641"/>
        <p:guide pos="2880"/>
      </p:guideLst>
    </p:cSldViewPr>
  </p:slideViewPr>
  <p:outlineViewPr>
    <p:cViewPr>
      <p:scale>
        <a:sx n="33" d="100"/>
        <a:sy n="33" d="100"/>
      </p:scale>
      <p:origin x="0" y="-11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44E9E-0240-4827-B0AE-264DA8F486F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C54D2-F148-48AE-9082-9558FAA61A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3000" dirty="0">
              <a:latin typeface="Calibri Light" panose="020F0302020204030204" pitchFamily="34" charset="0"/>
              <a:cs typeface="Calibri Light" panose="020F0302020204030204" pitchFamily="34" charset="0"/>
            </a:rPr>
            <a:t>Fitness &amp; Lifestyle</a:t>
          </a:r>
          <a:endParaRPr lang="en-US" sz="3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C3D0D7A-2800-42AE-B934-ACE9FE4866AA}" type="parTrans" cxnId="{E4E71EB5-6804-4C4A-A829-971816F4E2FF}">
      <dgm:prSet/>
      <dgm:spPr/>
      <dgm:t>
        <a:bodyPr/>
        <a:lstStyle/>
        <a:p>
          <a:endParaRPr lang="en-US"/>
        </a:p>
      </dgm:t>
    </dgm:pt>
    <dgm:pt modelId="{C8FD1A14-53BB-44D9-BEC8-88EC0A3752AF}" type="sibTrans" cxnId="{E4E71EB5-6804-4C4A-A829-971816F4E2FF}">
      <dgm:prSet/>
      <dgm:spPr/>
      <dgm:t>
        <a:bodyPr/>
        <a:lstStyle/>
        <a:p>
          <a:endParaRPr lang="en-US"/>
        </a:p>
      </dgm:t>
    </dgm:pt>
    <dgm:pt modelId="{EFD0479F-6F42-4613-BCB6-3874CDFD0C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AT" sz="3000" dirty="0">
              <a:latin typeface="Calibri Light" panose="020F0302020204030204" pitchFamily="34" charset="0"/>
              <a:cs typeface="Calibri Light" panose="020F0302020204030204" pitchFamily="34" charset="0"/>
            </a:rPr>
            <a:t>Medizin</a:t>
          </a:r>
          <a:r>
            <a:rPr lang="de-AT" sz="3000" dirty="0"/>
            <a:t>  </a:t>
          </a:r>
          <a:endParaRPr lang="en-US" sz="3000" dirty="0"/>
        </a:p>
      </dgm:t>
    </dgm:pt>
    <dgm:pt modelId="{14B1AEE3-250B-46F4-9241-FCEB0C8500F0}" type="parTrans" cxnId="{3BD47BD3-37D9-4215-82A1-824A95B80D0C}">
      <dgm:prSet/>
      <dgm:spPr/>
      <dgm:t>
        <a:bodyPr/>
        <a:lstStyle/>
        <a:p>
          <a:endParaRPr lang="en-US"/>
        </a:p>
      </dgm:t>
    </dgm:pt>
    <dgm:pt modelId="{49AF6B97-48B6-417D-924A-200D40F85962}" type="sibTrans" cxnId="{3BD47BD3-37D9-4215-82A1-824A95B80D0C}">
      <dgm:prSet/>
      <dgm:spPr/>
      <dgm:t>
        <a:bodyPr/>
        <a:lstStyle/>
        <a:p>
          <a:endParaRPr lang="en-US"/>
        </a:p>
      </dgm:t>
    </dgm:pt>
    <dgm:pt modelId="{062014AA-8FA4-4FA8-8784-E89503DE91EA}" type="pres">
      <dgm:prSet presAssocID="{C0544E9E-0240-4827-B0AE-264DA8F486F3}" presName="root" presStyleCnt="0">
        <dgm:presLayoutVars>
          <dgm:dir/>
          <dgm:resizeHandles val="exact"/>
        </dgm:presLayoutVars>
      </dgm:prSet>
      <dgm:spPr/>
    </dgm:pt>
    <dgm:pt modelId="{560AC84C-76F6-428F-A419-2E35FAA0F426}" type="pres">
      <dgm:prSet presAssocID="{BAFC54D2-F148-48AE-9082-9558FAA61A71}" presName="compNode" presStyleCnt="0"/>
      <dgm:spPr/>
    </dgm:pt>
    <dgm:pt modelId="{79F76667-9FE6-4B4B-B46C-8AA730DD5856}" type="pres">
      <dgm:prSet presAssocID="{BAFC54D2-F148-48AE-9082-9558FAA61A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tness und Lifestyle"/>
        </a:ext>
      </dgm:extLst>
    </dgm:pt>
    <dgm:pt modelId="{14D0FCCF-F3E3-4C61-B7BF-86E34FD7294C}" type="pres">
      <dgm:prSet presAssocID="{BAFC54D2-F148-48AE-9082-9558FAA61A71}" presName="spaceRect" presStyleCnt="0"/>
      <dgm:spPr/>
    </dgm:pt>
    <dgm:pt modelId="{98994FC7-AF10-4E9C-93C7-FCBCB09AD749}" type="pres">
      <dgm:prSet presAssocID="{BAFC54D2-F148-48AE-9082-9558FAA61A71}" presName="textRect" presStyleLbl="revTx" presStyleIdx="0" presStyleCnt="2">
        <dgm:presLayoutVars>
          <dgm:chMax val="1"/>
          <dgm:chPref val="1"/>
        </dgm:presLayoutVars>
      </dgm:prSet>
      <dgm:spPr/>
    </dgm:pt>
    <dgm:pt modelId="{9E705BBD-374F-44DE-A8E8-E4122789F663}" type="pres">
      <dgm:prSet presAssocID="{C8FD1A14-53BB-44D9-BEC8-88EC0A3752AF}" presName="sibTrans" presStyleCnt="0"/>
      <dgm:spPr/>
    </dgm:pt>
    <dgm:pt modelId="{8950E968-EF8F-485C-B2B5-BBD1E60AAD19}" type="pres">
      <dgm:prSet presAssocID="{EFD0479F-6F42-4613-BCB6-3874CDFD0C68}" presName="compNode" presStyleCnt="0"/>
      <dgm:spPr/>
    </dgm:pt>
    <dgm:pt modelId="{AE48BE9B-451A-4F50-ABB1-18E6FC4E8AE6}" type="pres">
      <dgm:prSet presAssocID="{EFD0479F-6F42-4613-BCB6-3874CDFD0C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zin"/>
        </a:ext>
      </dgm:extLst>
    </dgm:pt>
    <dgm:pt modelId="{2624A00C-A562-429F-92EC-9DD5B3E3C4AD}" type="pres">
      <dgm:prSet presAssocID="{EFD0479F-6F42-4613-BCB6-3874CDFD0C68}" presName="spaceRect" presStyleCnt="0"/>
      <dgm:spPr/>
    </dgm:pt>
    <dgm:pt modelId="{4926F9D8-3C3C-49E2-8411-CFFA7239082B}" type="pres">
      <dgm:prSet presAssocID="{EFD0479F-6F42-4613-BCB6-3874CDFD0C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78A405E-20E8-46E3-966F-FBD25552600E}" type="presOf" srcId="{BAFC54D2-F148-48AE-9082-9558FAA61A71}" destId="{98994FC7-AF10-4E9C-93C7-FCBCB09AD749}" srcOrd="0" destOrd="0" presId="urn:microsoft.com/office/officeart/2018/2/layout/IconLabelList"/>
    <dgm:cxn modelId="{E4E71EB5-6804-4C4A-A829-971816F4E2FF}" srcId="{C0544E9E-0240-4827-B0AE-264DA8F486F3}" destId="{BAFC54D2-F148-48AE-9082-9558FAA61A71}" srcOrd="0" destOrd="0" parTransId="{0C3D0D7A-2800-42AE-B934-ACE9FE4866AA}" sibTransId="{C8FD1A14-53BB-44D9-BEC8-88EC0A3752AF}"/>
    <dgm:cxn modelId="{B3E94CB8-890E-4B49-9F06-660D1253FACC}" type="presOf" srcId="{EFD0479F-6F42-4613-BCB6-3874CDFD0C68}" destId="{4926F9D8-3C3C-49E2-8411-CFFA7239082B}" srcOrd="0" destOrd="0" presId="urn:microsoft.com/office/officeart/2018/2/layout/IconLabelList"/>
    <dgm:cxn modelId="{3BD47BD3-37D9-4215-82A1-824A95B80D0C}" srcId="{C0544E9E-0240-4827-B0AE-264DA8F486F3}" destId="{EFD0479F-6F42-4613-BCB6-3874CDFD0C68}" srcOrd="1" destOrd="0" parTransId="{14B1AEE3-250B-46F4-9241-FCEB0C8500F0}" sibTransId="{49AF6B97-48B6-417D-924A-200D40F85962}"/>
    <dgm:cxn modelId="{6FA062FE-1C05-4940-B21E-814006C4FAC8}" type="presOf" srcId="{C0544E9E-0240-4827-B0AE-264DA8F486F3}" destId="{062014AA-8FA4-4FA8-8784-E89503DE91EA}" srcOrd="0" destOrd="0" presId="urn:microsoft.com/office/officeart/2018/2/layout/IconLabelList"/>
    <dgm:cxn modelId="{7670EC24-6A0E-4D5A-BF70-4511B01AC28B}" type="presParOf" srcId="{062014AA-8FA4-4FA8-8784-E89503DE91EA}" destId="{560AC84C-76F6-428F-A419-2E35FAA0F426}" srcOrd="0" destOrd="0" presId="urn:microsoft.com/office/officeart/2018/2/layout/IconLabelList"/>
    <dgm:cxn modelId="{418ECB62-02FF-431D-8679-9F6D7D0B65F2}" type="presParOf" srcId="{560AC84C-76F6-428F-A419-2E35FAA0F426}" destId="{79F76667-9FE6-4B4B-B46C-8AA730DD5856}" srcOrd="0" destOrd="0" presId="urn:microsoft.com/office/officeart/2018/2/layout/IconLabelList"/>
    <dgm:cxn modelId="{54B83CCE-14C5-4F20-8161-6CB620A30274}" type="presParOf" srcId="{560AC84C-76F6-428F-A419-2E35FAA0F426}" destId="{14D0FCCF-F3E3-4C61-B7BF-86E34FD7294C}" srcOrd="1" destOrd="0" presId="urn:microsoft.com/office/officeart/2018/2/layout/IconLabelList"/>
    <dgm:cxn modelId="{3E054695-7D5C-4F7E-866C-DA2240A3E013}" type="presParOf" srcId="{560AC84C-76F6-428F-A419-2E35FAA0F426}" destId="{98994FC7-AF10-4E9C-93C7-FCBCB09AD749}" srcOrd="2" destOrd="0" presId="urn:microsoft.com/office/officeart/2018/2/layout/IconLabelList"/>
    <dgm:cxn modelId="{8CD863CD-A7A6-402D-AB2B-D3361616090F}" type="presParOf" srcId="{062014AA-8FA4-4FA8-8784-E89503DE91EA}" destId="{9E705BBD-374F-44DE-A8E8-E4122789F663}" srcOrd="1" destOrd="0" presId="urn:microsoft.com/office/officeart/2018/2/layout/IconLabelList"/>
    <dgm:cxn modelId="{66EBB1FD-7563-4CC4-91DD-2F8D70147584}" type="presParOf" srcId="{062014AA-8FA4-4FA8-8784-E89503DE91EA}" destId="{8950E968-EF8F-485C-B2B5-BBD1E60AAD19}" srcOrd="2" destOrd="0" presId="urn:microsoft.com/office/officeart/2018/2/layout/IconLabelList"/>
    <dgm:cxn modelId="{F7B8E837-072A-4FDE-BDEB-D744ACDC3447}" type="presParOf" srcId="{8950E968-EF8F-485C-B2B5-BBD1E60AAD19}" destId="{AE48BE9B-451A-4F50-ABB1-18E6FC4E8AE6}" srcOrd="0" destOrd="0" presId="urn:microsoft.com/office/officeart/2018/2/layout/IconLabelList"/>
    <dgm:cxn modelId="{7D572A04-E518-42BD-8913-15A4750EDA63}" type="presParOf" srcId="{8950E968-EF8F-485C-B2B5-BBD1E60AAD19}" destId="{2624A00C-A562-429F-92EC-9DD5B3E3C4AD}" srcOrd="1" destOrd="0" presId="urn:microsoft.com/office/officeart/2018/2/layout/IconLabelList"/>
    <dgm:cxn modelId="{E3D0CEE9-1E82-412A-B782-50380142883B}" type="presParOf" srcId="{8950E968-EF8F-485C-B2B5-BBD1E60AAD19}" destId="{4926F9D8-3C3C-49E2-8411-CFFA723908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6667-9FE6-4B4B-B46C-8AA730DD5856}">
      <dsp:nvSpPr>
        <dsp:cNvPr id="0" name=""/>
        <dsp:cNvSpPr/>
      </dsp:nvSpPr>
      <dsp:spPr>
        <a:xfrm>
          <a:off x="1181812" y="50959"/>
          <a:ext cx="1518750" cy="151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94FC7-AF10-4E9C-93C7-FCBCB09AD749}">
      <dsp:nvSpPr>
        <dsp:cNvPr id="0" name=""/>
        <dsp:cNvSpPr/>
      </dsp:nvSpPr>
      <dsp:spPr>
        <a:xfrm>
          <a:off x="253687" y="1965040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Fitness &amp; Lifestyle</a:t>
          </a:r>
          <a:endParaRPr lang="en-US" sz="3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3687" y="1965040"/>
        <a:ext cx="3375000" cy="720000"/>
      </dsp:txXfrm>
    </dsp:sp>
    <dsp:sp modelId="{AE48BE9B-451A-4F50-ABB1-18E6FC4E8AE6}">
      <dsp:nvSpPr>
        <dsp:cNvPr id="0" name=""/>
        <dsp:cNvSpPr/>
      </dsp:nvSpPr>
      <dsp:spPr>
        <a:xfrm>
          <a:off x="5147437" y="50959"/>
          <a:ext cx="1518750" cy="151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6F9D8-3C3C-49E2-8411-CFFA7239082B}">
      <dsp:nvSpPr>
        <dsp:cNvPr id="0" name=""/>
        <dsp:cNvSpPr/>
      </dsp:nvSpPr>
      <dsp:spPr>
        <a:xfrm>
          <a:off x="4219312" y="1965040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Medizin</a:t>
          </a:r>
          <a:r>
            <a:rPr lang="de-AT" sz="3000" kern="1200" dirty="0"/>
            <a:t>  </a:t>
          </a:r>
          <a:endParaRPr lang="en-US" sz="3000" kern="1200" dirty="0"/>
        </a:p>
      </dsp:txBody>
      <dsp:txXfrm>
        <a:off x="4219312" y="1965040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2E2B-D8D2-0F4C-920B-DF9A95081F49}" type="datetimeFigureOut">
              <a:rPr lang="de-DE" smtClean="0"/>
              <a:t>24.05.2022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B02F-75D1-8C4A-81C0-28E0FD9E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6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88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01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472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1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163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104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83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392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34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5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23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145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867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228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419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21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393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920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23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663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84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024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892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81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99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57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6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96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3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21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57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8118245-E012-564C-B621-20BE45B8DE27}"/>
              </a:ext>
            </a:extLst>
          </p:cNvPr>
          <p:cNvSpPr txBox="1"/>
          <p:nvPr userDrawn="1"/>
        </p:nvSpPr>
        <p:spPr>
          <a:xfrm>
            <a:off x="648000" y="1326403"/>
            <a:ext cx="7848000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Gesundheitskompetenz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B2E702-8F55-1D47-8A5F-987EEB51B1B1}"/>
              </a:ext>
            </a:extLst>
          </p:cNvPr>
          <p:cNvSpPr txBox="1"/>
          <p:nvPr userDrawn="1"/>
        </p:nvSpPr>
        <p:spPr>
          <a:xfrm>
            <a:off x="647999" y="4185139"/>
            <a:ext cx="5401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9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r>
              <a: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Informationen, Tipps und Übungen für den Unterricht</a:t>
            </a:r>
          </a:p>
        </p:txBody>
      </p:sp>
    </p:spTree>
    <p:extLst>
      <p:ext uri="{BB962C8B-B14F-4D97-AF65-F5344CB8AC3E}">
        <p14:creationId xmlns:p14="http://schemas.microsoft.com/office/powerpoint/2010/main" val="322936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2A7335-0484-334E-A616-FB4B12842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EA35C2-0FFE-3842-B0CC-53FEC7AAA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/>
          <a:lstStyle>
            <a:lvl1pPr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34F07F-2DDA-E440-9E5B-20297C2B24B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2EB27B96-18E5-4947-947F-DEA0CF78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210A1E7-B9FB-CC43-8F18-B0F39BEEB3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8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6F8F3-6156-D64A-9111-19362A119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07B9BC-67AE-B647-A03B-67114387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6540568-66F7-1C4B-8220-363AF937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CCC3AA8-DEEE-F24B-9B34-C26D0BF81B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FF5E3D-B80E-E648-98A7-8426CA29DED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830DF2C-266D-3D41-9341-3FCCC6568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7F05E1-C59D-AB4E-B346-0D37382FE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3636000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9E93-CDF2-174B-B691-82890BB3B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9038" y="1728000"/>
            <a:ext cx="3636001" cy="2536026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537732-5FC7-504D-970B-66DEC4F4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038" y="4325501"/>
            <a:ext cx="3636962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Name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1ADA513-AFD9-5549-B5F4-D0C62FB2F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C4F73A5-2901-E645-BE18-98312085989B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>
            <a:extLst>
              <a:ext uri="{FF2B5EF4-FFF2-40B4-BE49-F238E27FC236}">
                <a16:creationId xmlns:a16="http://schemas.microsoft.com/office/drawing/2014/main" id="{FCCBC9C8-5D8C-FF4C-B47C-2F27E9739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94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3474418" y="2767054"/>
            <a:ext cx="5021582" cy="172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0" y="337434"/>
            <a:ext cx="5021280" cy="443198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18" y="879474"/>
            <a:ext cx="5021281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BF57D9-E8D9-ED46-96C9-669DBF4D8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18" y="1701800"/>
            <a:ext cx="5021582" cy="739237"/>
          </a:xfrm>
        </p:spPr>
        <p:txBody>
          <a:bodyPr numCol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 </a:t>
            </a:r>
            <a:r>
              <a:rPr lang="de-DE" dirty="0" err="1"/>
              <a:t>öklafjlasdkjflökadjsfö</a:t>
            </a:r>
            <a:r>
              <a:rPr lang="de-DE" dirty="0"/>
              <a:t> </a:t>
            </a:r>
            <a:r>
              <a:rPr lang="de-DE" dirty="0" err="1"/>
              <a:t>alöksdjflöaksdjf</a:t>
            </a:r>
            <a:r>
              <a:rPr lang="de-DE" dirty="0"/>
              <a:t> </a:t>
            </a:r>
            <a:r>
              <a:rPr lang="de-DE" dirty="0" err="1"/>
              <a:t>aölksdjflökagjölfkgj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360000"/>
            <a:ext cx="2232000" cy="162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8" y="2058988"/>
            <a:ext cx="2232000" cy="138499"/>
          </a:xfrm>
        </p:spPr>
        <p:txBody>
          <a:bodyPr wrap="square"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000" y="2441037"/>
            <a:ext cx="2232000" cy="1843172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14" y="4350884"/>
            <a:ext cx="2232024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18" y="2767054"/>
            <a:ext cx="5021281" cy="172232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3474418" y="743282"/>
            <a:ext cx="5021582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B0D8-B386-0647-B04F-8016FF18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337434"/>
            <a:ext cx="7848000" cy="886397"/>
          </a:xfrm>
        </p:spPr>
        <p:txBody>
          <a:bodyPr/>
          <a:lstStyle/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6DDAC1-2750-AB4B-8648-A3A6EF665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1728000"/>
            <a:ext cx="7848300" cy="27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6B4F57-5E82-C741-B75F-9D16CF1064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B36CF42-30EA-5C42-B323-513A1992B329}"/>
              </a:ext>
            </a:extLst>
          </p:cNvPr>
          <p:cNvCxnSpPr/>
          <p:nvPr userDrawn="1"/>
        </p:nvCxnSpPr>
        <p:spPr>
          <a:xfrm>
            <a:off x="648000" y="1180816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D092-2B00-8F40-A142-F67F5426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 TABELLE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B2802EE-2202-9040-8ABD-15D77FCD7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A872522-EFB2-4444-A23C-27F0067C8F7F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42DF18-C013-AB4B-9207-3003A8754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36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E1EE3-0DE7-034F-B5D5-67D673F0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EE447-A84F-B948-BFC6-0396D89BD987}"/>
              </a:ext>
            </a:extLst>
          </p:cNvPr>
          <p:cNvSpPr txBox="1"/>
          <p:nvPr userDrawn="1"/>
        </p:nvSpPr>
        <p:spPr>
          <a:xfrm>
            <a:off x="667350" y="1297859"/>
            <a:ext cx="480921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</a:p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6305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SPRECHEN STATT TIPPEN?!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13540"/>
            <a:ext cx="7848000" cy="2736000"/>
          </a:xfrm>
          <a:prstGeom prst="rect">
            <a:avLst/>
          </a:prstGeom>
        </p:spPr>
        <p:txBody>
          <a:bodyPr vert="horz" lIns="0" tIns="0" rIns="0" bIns="0" numCol="2" spcCol="576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81EAD34-1925-AD4C-9268-FC514EAA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350" y="4775214"/>
            <a:ext cx="80364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2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ln>
            <a:noFill/>
          </a:ln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ga.gv.a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Coronavirus---Haeufig-gestellte-Fragen/FAQ-Gruener-Pas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bit.com/global/de/products/tracker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lifesum.com/de" TargetMode="External"/><Relationship Id="rId7" Type="http://schemas.openxmlformats.org/officeDocument/2006/relationships/hyperlink" Target="https://www.yazio.com/d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hyperlink" Target="https://www.myfitnesspal.com/de" TargetMode="Externa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hyperlink" Target="https://www.myfitnesspal.com/de" TargetMode="External"/><Relationship Id="rId7" Type="http://schemas.openxmlformats.org/officeDocument/2006/relationships/hyperlink" Target="https://www.runtastic.com/d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hyperlink" Target="https://www.freeletics.com/de" TargetMode="Externa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ips.de/c-p/DL8790_00/gesundheitsuh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tyle.de/fachkreise/freestyle-libre/senso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therapyapp.com/d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hyperlink" Target="https://www.skinvision.com/de" TargetMode="Externa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hyperlink" Target="https://play.google.com/store/apps/details?id=de.pnpq.toiletlocator&amp;hl=de_AT&amp;gl=US" TargetMode="External"/><Relationship Id="rId3" Type="http://schemas.openxmlformats.org/officeDocument/2006/relationships/hyperlink" Target="https://play.google.com/store/apps/details?id=air.nn.mobile.app.main&amp;hl=de_AT&amp;gl=US" TargetMode="External"/><Relationship Id="rId7" Type="http://schemas.openxmlformats.org/officeDocument/2006/relationships/hyperlink" Target="https://www.medisafeapp.com/?lang=de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hyperlink" Target="https://play.google.com/store/apps/details?id=com.bto.toilet&amp;hl=de_AT&amp;gl=US" TargetMode="External"/><Relationship Id="rId5" Type="http://schemas.openxmlformats.org/officeDocument/2006/relationships/hyperlink" Target="https://play.google.com/store/apps/details?id=senior.fitness.exercises.elderly&amp;hl=de_AT&amp;gl=US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www.apoapp.co.at/" TargetMode="External"/><Relationship Id="rId1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eskreuz.at/niederoesterreich/ich-brauche-hilfe/rufhilf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www.familo.net/de/" TargetMode="External"/><Relationship Id="rId7" Type="http://schemas.openxmlformats.org/officeDocument/2006/relationships/hyperlink" Target="https://www.freestylelibre.de/produkte/librelinkup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hyperlink" Target="https://www.lica.at/" TargetMode="Externa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undheit.gv.at/" TargetMode="External"/><Relationship Id="rId7" Type="http://schemas.openxmlformats.org/officeDocument/2006/relationships/hyperlink" Target="https://www.healthskouts.com/certified-apps" TargetMode="External"/><Relationship Id="rId2" Type="http://schemas.openxmlformats.org/officeDocument/2006/relationships/hyperlink" Target="https://www.google.de/advanced_sear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epgk.at/wp-content/uploads/2020/10/oepgk_ggi_allg_checkliste_bfrei.pdf" TargetMode="External"/><Relationship Id="rId5" Type="http://schemas.openxmlformats.org/officeDocument/2006/relationships/hyperlink" Target="https://oepgk.at/gesundheitskompetent-in-der-digitalen-welt" TargetMode="External"/><Relationship Id="rId4" Type="http://schemas.openxmlformats.org/officeDocument/2006/relationships/hyperlink" Target="https://www.sozialversicherung.a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undheitsrecht.at/" TargetMode="External"/><Relationship Id="rId7" Type="http://schemas.openxmlformats.org/officeDocument/2006/relationships/hyperlink" Target="https://www.digitaleseniorinnen.at/leistungen/schulungsmaterialien" TargetMode="External"/><Relationship Id="rId2" Type="http://schemas.openxmlformats.org/officeDocument/2006/relationships/hyperlink" Target="https://www.felix-demenzbegleitung.a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ozialministerium.at/Themen/Pflege/Betreuende-und-Pflegende-Angehoerige/Young-Carers.html" TargetMode="External"/><Relationship Id="rId5" Type="http://schemas.openxmlformats.org/officeDocument/2006/relationships/hyperlink" Target="https://pflegestufen.at/" TargetMode="External"/><Relationship Id="rId4" Type="http://schemas.openxmlformats.org/officeDocument/2006/relationships/hyperlink" Target="https://www.ig-pflege.at/index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ww.patienten-information.de/" TargetMode="External"/><Relationship Id="rId3" Type="http://schemas.openxmlformats.org/officeDocument/2006/relationships/hyperlink" Target="http://www.gesundheit.gv.at/" TargetMode="External"/><Relationship Id="rId7" Type="http://schemas.openxmlformats.org/officeDocument/2006/relationships/hyperlink" Target="https://www.gesundheitsinformation.de/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hyperlink" Target="https://www.medizin-transparent.at/" TargetMode="External"/><Relationship Id="rId5" Type="http://schemas.openxmlformats.org/officeDocument/2006/relationships/hyperlink" Target="http://www.medisuch.de/" TargetMode="External"/><Relationship Id="rId15" Type="http://schemas.openxmlformats.org/officeDocument/2006/relationships/hyperlink" Target="https://wissenwaswirkt.org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www.sozialversicherung.at/" TargetMode="Externa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2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Elektronische Gesundheitsdienste: ELGA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593204"/>
            <a:ext cx="5642187" cy="273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2400" dirty="0"/>
              <a:t>Die elektronische Gesundheitsakte (ELGA) ermöglicht einen zeit- und ortsunabhängigen Zugriff auf Gesundheitsdaten. Jede Person, die in Österreich krankenversichert ist,</a:t>
            </a:r>
            <a:br>
              <a:rPr lang="de-AT" sz="2400" dirty="0"/>
            </a:br>
            <a:r>
              <a:rPr lang="de-AT" sz="2400" dirty="0"/>
              <a:t>nimmt automatisch an ELGA teil. 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B3956BD-D436-0A02-5236-CBF74D9CD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0186" y="2888709"/>
            <a:ext cx="2205814" cy="123111"/>
          </a:xfrm>
        </p:spPr>
        <p:txBody>
          <a:bodyPr/>
          <a:lstStyle/>
          <a:p>
            <a:r>
              <a:rPr lang="de-AT" sz="800" dirty="0"/>
              <a:t>Quelle: www.elga.gv.at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10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pic>
        <p:nvPicPr>
          <p:cNvPr id="9" name="Grafik 8">
            <a:hlinkClick r:id="rId3"/>
            <a:extLst>
              <a:ext uri="{FF2B5EF4-FFF2-40B4-BE49-F238E27FC236}">
                <a16:creationId xmlns:a16="http://schemas.microsoft.com/office/drawing/2014/main" id="{3405381B-0C63-A862-2EED-8ED3B81B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9459" y="1587298"/>
            <a:ext cx="2267268" cy="13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5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11</a:t>
            </a:fld>
            <a:endParaRPr lang="de-DE"/>
          </a:p>
        </p:txBody>
      </p:sp>
      <p:pic>
        <p:nvPicPr>
          <p:cNvPr id="12" name="Grafik 11" descr="Screenshot des ELGA-Portals">
            <a:extLst>
              <a:ext uri="{FF2B5EF4-FFF2-40B4-BE49-F238E27FC236}">
                <a16:creationId xmlns:a16="http://schemas.microsoft.com/office/drawing/2014/main" id="{18141AFC-16C7-D54D-8342-B83E8EAF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284699"/>
            <a:ext cx="6003314" cy="3490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0B6435F-6962-7967-0CEC-3E7A1443C7B4}"/>
              </a:ext>
            </a:extLst>
          </p:cNvPr>
          <p:cNvSpPr txBox="1"/>
          <p:nvPr/>
        </p:nvSpPr>
        <p:spPr>
          <a:xfrm>
            <a:off x="6670664" y="1264195"/>
            <a:ext cx="2020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Voraussetzung für den Zugriff auf das ELGA-Portal ist eine Anmeldung mit </a:t>
            </a:r>
            <a:r>
              <a:rPr lang="de-AT" sz="24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Handysignatur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oder </a:t>
            </a:r>
            <a:r>
              <a:rPr lang="de-AT" sz="24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Bürgerkarte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C8B56807-2F51-376D-B17C-B108C0C57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ELGA-Portal</a:t>
            </a:r>
          </a:p>
        </p:txBody>
      </p:sp>
    </p:spTree>
    <p:extLst>
      <p:ext uri="{BB962C8B-B14F-4D97-AF65-F5344CB8AC3E}">
        <p14:creationId xmlns:p14="http://schemas.microsoft.com/office/powerpoint/2010/main" val="253356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ELGA: e-Befunde und e-Medikation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12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4159527" cy="273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sz="2400" dirty="0"/>
              <a:t>Neben der Einsicht in die Befunde werden in „e-Medikation“ verordnete sowie ausgegebene Medikamente für 18 Monate gespeichert.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B3956BD-D436-0A02-5236-CBF74D9CD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5833" y="4404727"/>
            <a:ext cx="2720168" cy="85676"/>
          </a:xfrm>
        </p:spPr>
        <p:txBody>
          <a:bodyPr/>
          <a:lstStyle/>
          <a:p>
            <a:r>
              <a:rPr lang="de-AT" sz="800" dirty="0"/>
              <a:t>Quelle: www.elga.gv.at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7285CC-EA62-1451-A3D1-7AA59448A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r="66344" b="43831"/>
          <a:stretch/>
        </p:blipFill>
        <p:spPr>
          <a:xfrm>
            <a:off x="5775833" y="1264195"/>
            <a:ext cx="2720167" cy="15977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FDCBEAA-A2BA-E565-72E3-8D09D833A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1" t="24358" r="33543" b="43121"/>
          <a:stretch/>
        </p:blipFill>
        <p:spPr>
          <a:xfrm>
            <a:off x="5775833" y="2861994"/>
            <a:ext cx="2720167" cy="15281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588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ELGA: e-Impfpass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4078858" cy="25051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AT" sz="2400" dirty="0"/>
              <a:t>Der elektronische Impfpass</a:t>
            </a:r>
            <a:br>
              <a:rPr lang="de-AT" sz="2400" dirty="0"/>
            </a:br>
            <a:r>
              <a:rPr lang="de-AT" sz="2400" dirty="0"/>
              <a:t>(e-Impfpass) löst den klassischen Papier-Impfpass ab. </a:t>
            </a:r>
            <a:br>
              <a:rPr lang="de-AT" sz="2400" dirty="0"/>
            </a:br>
            <a:r>
              <a:rPr lang="de-AT" sz="2400" dirty="0"/>
              <a:t>Alle  Impfungen, auch die Corona-Schutzimpfung, werden hier eingetragen.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B3956BD-D436-0A02-5236-CBF74D9CD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5002" y="3749605"/>
            <a:ext cx="3450997" cy="123111"/>
          </a:xfrm>
        </p:spPr>
        <p:txBody>
          <a:bodyPr/>
          <a:lstStyle/>
          <a:p>
            <a:r>
              <a:rPr lang="de-AT" sz="800" dirty="0"/>
              <a:t>Quelle: www.elga.gv.at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E6A9B9-DEB6-D89D-DA89-4AE445099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4" t="23478" r="1142" b="43558"/>
          <a:stretch/>
        </p:blipFill>
        <p:spPr>
          <a:xfrm>
            <a:off x="5045001" y="1704997"/>
            <a:ext cx="3450997" cy="20243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689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ELGA: Zugriff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4373827" cy="25744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2400" dirty="0"/>
              <a:t>Im Ordner „ELGA-GDA“ werden</a:t>
            </a:r>
            <a:br>
              <a:rPr lang="de-AT" sz="2400" dirty="0"/>
            </a:br>
            <a:r>
              <a:rPr lang="de-AT" sz="2400" dirty="0"/>
              <a:t>alle Zugriffsberechtigen aufgelistet.</a:t>
            </a:r>
            <a:br>
              <a:rPr lang="de-AT" sz="2400" dirty="0"/>
            </a:br>
            <a:r>
              <a:rPr lang="de-AT" sz="2400" dirty="0"/>
              <a:t>Im Protokoll wird dokumentiert, wer wann welche Informationen abgerufen hat.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B3956BD-D436-0A02-5236-CBF74D9CD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5687" y="4485469"/>
            <a:ext cx="2270313" cy="123111"/>
          </a:xfrm>
        </p:spPr>
        <p:txBody>
          <a:bodyPr/>
          <a:lstStyle/>
          <a:p>
            <a:r>
              <a:rPr lang="de-AT" sz="800" dirty="0"/>
              <a:t>Quelle: www.elga.gv.at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509555-DC46-14D7-3B92-67773235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3" r="66344"/>
          <a:stretch/>
        </p:blipFill>
        <p:spPr>
          <a:xfrm>
            <a:off x="6225687" y="1001534"/>
            <a:ext cx="2270313" cy="17181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9541197-BB4A-25E4-EE0F-F27D1A8A6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3" t="55539" r="941" b="-1"/>
          <a:stretch/>
        </p:blipFill>
        <p:spPr>
          <a:xfrm>
            <a:off x="6225686" y="2737871"/>
            <a:ext cx="2270313" cy="17181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181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Elektronische Gesundheitsdienste: e-Rezept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15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565885"/>
            <a:ext cx="3871749" cy="2736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2400" dirty="0"/>
              <a:t>Das elektronische Rezept ist ein Service des e-card Systems und </a:t>
            </a:r>
            <a:r>
              <a:rPr lang="de-DE" sz="2400" dirty="0"/>
              <a:t>wird nach und nach das ursprüngliche Papierformat ablösen.</a:t>
            </a:r>
            <a:endParaRPr lang="de-AT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05381B-0C63-A862-2EED-8ED3B81B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9576" y="1907563"/>
            <a:ext cx="3395886" cy="1949238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B3956BD-D436-0A02-5236-CBF74D9CDE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896" y="3957594"/>
            <a:ext cx="3757103" cy="153888"/>
          </a:xfrm>
        </p:spPr>
        <p:txBody>
          <a:bodyPr/>
          <a:lstStyle/>
          <a:p>
            <a:r>
              <a:rPr lang="de-AT" sz="800" dirty="0"/>
              <a:t>Quelle: www.deineapotheke.at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E6A9B9-DEB6-D89D-DA89-4AE445099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51" r="8251"/>
          <a:stretch/>
        </p:blipFill>
        <p:spPr>
          <a:xfrm>
            <a:off x="4738897" y="1703278"/>
            <a:ext cx="3757103" cy="22039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47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Elektronische Gesundheitsdienste: Grüner Pass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16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696432"/>
            <a:ext cx="4270588" cy="2567594"/>
          </a:xfrm>
        </p:spPr>
        <p:txBody>
          <a:bodyPr>
            <a:noAutofit/>
          </a:bodyPr>
          <a:lstStyle/>
          <a:p>
            <a:r>
              <a:rPr lang="de-AT" sz="2400" dirty="0"/>
              <a:t>Der Grüne Pass ermöglicht einen einfachen, sicheren und überprüfbaren Nachweis</a:t>
            </a:r>
          </a:p>
          <a:p>
            <a:pPr marL="361950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Einer Corona-Schutzimpfung</a:t>
            </a:r>
          </a:p>
          <a:p>
            <a:pPr marL="361950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Einer überstandenen Infektion mit SARS-Cov-2 </a:t>
            </a:r>
          </a:p>
          <a:p>
            <a:pPr marL="361950" indent="-3619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Eines negativen Testergebnisses</a:t>
            </a:r>
          </a:p>
        </p:txBody>
      </p:sp>
      <p:pic>
        <p:nvPicPr>
          <p:cNvPr id="11" name="Grafik 10">
            <a:hlinkClick r:id="rId3"/>
            <a:extLst>
              <a:ext uri="{FF2B5EF4-FFF2-40B4-BE49-F238E27FC236}">
                <a16:creationId xmlns:a16="http://schemas.microsoft.com/office/drawing/2014/main" id="{5EB71164-E41B-0339-9EE6-5AD478F0D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113" y="1696432"/>
            <a:ext cx="3395886" cy="2265413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14D0D6DD-F19B-77D3-D1FD-0D8B5CE75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0113" y="3970366"/>
            <a:ext cx="3395886" cy="123111"/>
          </a:xfrm>
        </p:spPr>
        <p:txBody>
          <a:bodyPr/>
          <a:lstStyle/>
          <a:p>
            <a:r>
              <a:rPr lang="de-AT" sz="800" dirty="0"/>
              <a:t>Quelle: www.gruenerpass.gv.at</a:t>
            </a:r>
          </a:p>
        </p:txBody>
      </p:sp>
    </p:spTree>
    <p:extLst>
      <p:ext uri="{BB962C8B-B14F-4D97-AF65-F5344CB8AC3E}">
        <p14:creationId xmlns:p14="http://schemas.microsoft.com/office/powerpoint/2010/main" val="403880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Elektronische Gesundheitsdienste: Telemedizin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17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694346"/>
            <a:ext cx="7848000" cy="2569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Als Teilbereich von e-Health beschreibt die Telemedizin die Bereitstellung oder Unterstützung von Leistungen des Gesundheitswesens mit Hilfe von Informations- und Kommunikationssystemen.</a:t>
            </a:r>
          </a:p>
        </p:txBody>
      </p:sp>
    </p:spTree>
    <p:extLst>
      <p:ext uri="{BB962C8B-B14F-4D97-AF65-F5344CB8AC3E}">
        <p14:creationId xmlns:p14="http://schemas.microsoft.com/office/powerpoint/2010/main" val="304204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Elektronische Gesundheitsdienste: Telemedizin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694346"/>
            <a:ext cx="4570612" cy="2569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2400" b="1" dirty="0">
                <a:solidFill>
                  <a:schemeClr val="accent1"/>
                </a:solidFill>
              </a:rPr>
              <a:t>Vorteile der Telemedizin:</a:t>
            </a:r>
          </a:p>
          <a:p>
            <a:pPr marL="360363" indent="-36036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Ortsunabhängig </a:t>
            </a:r>
          </a:p>
          <a:p>
            <a:pPr marL="360363" indent="-36036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Weniger Krankenhausaufenthalte</a:t>
            </a:r>
          </a:p>
          <a:p>
            <a:pPr marL="360363" indent="-36036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Weniger Arztbesuche</a:t>
            </a:r>
          </a:p>
          <a:p>
            <a:pPr marL="360363" indent="-360363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/>
              <a:t>Stärkung des autonomen Lebens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45506A-BD43-F79A-8617-137F4044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529" y="1700167"/>
            <a:ext cx="3046471" cy="203098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713428E6-AFED-857A-309C-DD2447651C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529" y="3755298"/>
            <a:ext cx="3046471" cy="123111"/>
          </a:xfrm>
        </p:spPr>
        <p:txBody>
          <a:bodyPr/>
          <a:lstStyle/>
          <a:p>
            <a:r>
              <a:rPr lang="de-AT" sz="800" dirty="0"/>
              <a:t>Quelle: www.cgm.com</a:t>
            </a:r>
          </a:p>
        </p:txBody>
      </p:sp>
    </p:spTree>
    <p:extLst>
      <p:ext uri="{BB962C8B-B14F-4D97-AF65-F5344CB8AC3E}">
        <p14:creationId xmlns:p14="http://schemas.microsoft.com/office/powerpoint/2010/main" val="10445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Elektronische Gesundheitsdienste: Telemedizin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19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694346"/>
            <a:ext cx="7848000" cy="256968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de-AT" sz="2400" b="1" dirty="0">
                <a:solidFill>
                  <a:schemeClr val="accent1"/>
                </a:solidFill>
              </a:rPr>
              <a:t>Telemonitoring: </a:t>
            </a:r>
          </a:p>
          <a:p>
            <a:pPr>
              <a:buClr>
                <a:schemeClr val="accent2"/>
              </a:buClr>
            </a:pPr>
            <a:r>
              <a:rPr lang="de-AT" sz="2400" dirty="0"/>
              <a:t>Medizinische Überwachung aus der Ferne mit Messgeräten</a:t>
            </a:r>
            <a:endParaRPr lang="de-AT" sz="2400" b="1" dirty="0"/>
          </a:p>
          <a:p>
            <a:pPr>
              <a:buClr>
                <a:schemeClr val="accent2"/>
              </a:buClr>
            </a:pPr>
            <a:r>
              <a:rPr lang="de-AT" sz="2400" b="1" dirty="0">
                <a:solidFill>
                  <a:schemeClr val="accent1"/>
                </a:solidFill>
              </a:rPr>
              <a:t>Teletherapie: </a:t>
            </a:r>
          </a:p>
          <a:p>
            <a:pPr>
              <a:buClr>
                <a:schemeClr val="accent2"/>
              </a:buClr>
            </a:pPr>
            <a:r>
              <a:rPr lang="de-AT" sz="2400" dirty="0"/>
              <a:t>Behandlung aus der Ferne (Bedienung eines OP-Roboters)</a:t>
            </a:r>
            <a:endParaRPr lang="de-AT" sz="2400" b="1" dirty="0"/>
          </a:p>
          <a:p>
            <a:pPr>
              <a:buClr>
                <a:schemeClr val="accent2"/>
              </a:buClr>
            </a:pPr>
            <a:r>
              <a:rPr lang="de-AT" sz="2400" b="1" dirty="0">
                <a:solidFill>
                  <a:schemeClr val="accent1"/>
                </a:solidFill>
              </a:rPr>
              <a:t>Telekonferenz bzw. Telekonsultation: </a:t>
            </a:r>
          </a:p>
          <a:p>
            <a:pPr>
              <a:buClr>
                <a:schemeClr val="accent2"/>
              </a:buClr>
            </a:pPr>
            <a:r>
              <a:rPr lang="de-AT" sz="2400" dirty="0"/>
              <a:t>Medizinische Beratung via Anruf, Video oder Chat. 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6348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350" y="894087"/>
            <a:ext cx="7848000" cy="384721"/>
          </a:xfrm>
        </p:spPr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840C97-36D5-4651-980A-55826E706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0835" y="1563183"/>
            <a:ext cx="2564515" cy="1709677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DA8EDDF-A7D0-4B30-9EF0-BD1EC5BAA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0835" y="3279945"/>
            <a:ext cx="2564515" cy="123111"/>
          </a:xfrm>
        </p:spPr>
        <p:txBody>
          <a:bodyPr/>
          <a:lstStyle/>
          <a:p>
            <a:r>
              <a:rPr lang="de-AT" sz="800" dirty="0"/>
              <a:t>Quelle: Pixabay.com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DE4675-734A-98F3-F767-5E5542D1EBFC}"/>
              </a:ext>
            </a:extLst>
          </p:cNvPr>
          <p:cNvSpPr txBox="1"/>
          <p:nvPr/>
        </p:nvSpPr>
        <p:spPr>
          <a:xfrm>
            <a:off x="667350" y="1563183"/>
            <a:ext cx="5283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Calibri Light "/>
              </a:rPr>
              <a:t>Gesundheitsinformationen im Internet</a:t>
            </a:r>
          </a:p>
          <a:p>
            <a:pPr marL="36195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Calibri Light "/>
              </a:rPr>
              <a:t>Elektronische Gesundheitsdienste</a:t>
            </a:r>
          </a:p>
          <a:p>
            <a:pPr marL="36195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Calibri Light "/>
              </a:rPr>
              <a:t>Gesundheits-Apps und Wearables</a:t>
            </a:r>
          </a:p>
          <a:p>
            <a:pPr marL="36195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latin typeface="Calibri Light "/>
              </a:rPr>
              <a:t>Digitale Helferlein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210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Gesundheits-Apps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4351703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DE" sz="2400" dirty="0"/>
              <a:t>Gesundheits-Apps können</a:t>
            </a:r>
          </a:p>
          <a:p>
            <a:pPr marL="360363" lvl="1" indent="-360363">
              <a:lnSpc>
                <a:spcPct val="150000"/>
              </a:lnSpc>
            </a:pPr>
            <a:r>
              <a:rPr lang="de-DE" sz="2400" dirty="0"/>
              <a:t>die Gesundheit stärken,</a:t>
            </a:r>
          </a:p>
          <a:p>
            <a:pPr marL="360363" lvl="1" indent="-360363">
              <a:lnSpc>
                <a:spcPct val="150000"/>
              </a:lnSpc>
            </a:pPr>
            <a:r>
              <a:rPr lang="de-DE" sz="2400" dirty="0"/>
              <a:t>Krankheiten vorbeugen,</a:t>
            </a:r>
          </a:p>
          <a:p>
            <a:pPr marL="360363" lvl="1" indent="-360363">
              <a:lnSpc>
                <a:spcPct val="150000"/>
              </a:lnSpc>
            </a:pPr>
            <a:r>
              <a:rPr lang="de-DE" sz="2400" dirty="0"/>
              <a:t>zur medizinischen Therapie und Diagnostik eingesetzt werden.</a:t>
            </a:r>
            <a:endParaRPr lang="en-US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20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DA8EDDF-A7D0-4B30-9EF0-BD1EC5BAA3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0114" y="3349261"/>
            <a:ext cx="3395886" cy="123111"/>
          </a:xfrm>
        </p:spPr>
        <p:txBody>
          <a:bodyPr/>
          <a:lstStyle/>
          <a:p>
            <a:r>
              <a:rPr lang="de-AT" sz="800" dirty="0"/>
              <a:t>Quelle: aerztezeitung.de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21E674-E41F-3B9D-E7F4-9CE4DB53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00114" y="1728000"/>
            <a:ext cx="3395886" cy="16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69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Wearables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568026"/>
            <a:ext cx="5774923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DE" sz="2400" dirty="0"/>
              <a:t>Wearables (aus dem Englischen „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wear</a:t>
            </a:r>
            <a:r>
              <a:rPr lang="de-DE" sz="2400" dirty="0"/>
              <a:t>“ = tragen) sind kleine vernetzte Computer, die am Körper getragen werden und Körperfunktionen messen. Die bekanntesten Beispiele sind Fitnesstracker und Smartwatches.</a:t>
            </a:r>
            <a:endParaRPr lang="en-US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21</a:t>
            </a:fld>
            <a:endParaRPr lang="de-DE"/>
          </a:p>
        </p:txBody>
      </p:sp>
      <p:pic>
        <p:nvPicPr>
          <p:cNvPr id="11" name="Grafik 10" descr="Fitbit Fitnesstrakcer">
            <a:hlinkClick r:id="rId3"/>
            <a:extLst>
              <a:ext uri="{FF2B5EF4-FFF2-40B4-BE49-F238E27FC236}">
                <a16:creationId xmlns:a16="http://schemas.microsoft.com/office/drawing/2014/main" id="{F3AD3CCC-5B00-4E38-30D3-BCBD2B0BA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576" y="1568025"/>
            <a:ext cx="1911159" cy="21334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35D1A729-18A5-6FB8-61BD-9B1E8CAAFE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7576" y="3792079"/>
            <a:ext cx="1675487" cy="123111"/>
          </a:xfrm>
        </p:spPr>
        <p:txBody>
          <a:bodyPr/>
          <a:lstStyle/>
          <a:p>
            <a:r>
              <a:rPr lang="de-AT" sz="800" dirty="0"/>
              <a:t>Quelle: Fitbit Fitnesstracker</a:t>
            </a:r>
          </a:p>
        </p:txBody>
      </p:sp>
    </p:spTree>
    <p:extLst>
      <p:ext uri="{BB962C8B-B14F-4D97-AF65-F5344CB8AC3E}">
        <p14:creationId xmlns:p14="http://schemas.microsoft.com/office/powerpoint/2010/main" val="1975222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C7C865B-9627-777A-2A47-7B81F094E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Gesundheits-Apps &amp; Wearables gibt es in den Bereichen…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9C0FEC-5731-0377-E223-28AA1BD3F2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22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F1C4EF8-4DEF-BEEB-50DA-6C74D606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Gesundheitskompetenz</a:t>
            </a:r>
          </a:p>
        </p:txBody>
      </p:sp>
      <p:graphicFrame>
        <p:nvGraphicFramePr>
          <p:cNvPr id="9" name="Textplatzhalter 2">
            <a:extLst>
              <a:ext uri="{FF2B5EF4-FFF2-40B4-BE49-F238E27FC236}">
                <a16:creationId xmlns:a16="http://schemas.microsoft.com/office/drawing/2014/main" id="{CA22C614-086B-D880-CADA-2181754D7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45229"/>
              </p:ext>
            </p:extLst>
          </p:nvPr>
        </p:nvGraphicFramePr>
        <p:xfrm>
          <a:off x="648000" y="1749120"/>
          <a:ext cx="7848000" cy="27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77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Gesundheits-Apps: Fünf wichtige Fragen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565591"/>
            <a:ext cx="7847999" cy="2736000"/>
          </a:xfrm>
        </p:spPr>
        <p:txBody>
          <a:bodyPr>
            <a:noAutofit/>
          </a:bodyPr>
          <a:lstStyle/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Ist der Anwendungsbereich der App beschrieben?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Wie sieht es mit dem Datenschutz aus?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Wann wurde das letzte Update durchgeführt?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Ist ein Impressum vorhanden?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Wie sieht das Finanzierungsmodell der App aus? </a:t>
            </a:r>
            <a:endParaRPr lang="de-AT" sz="20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96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Fitness &amp; Lifestyle Apps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395980"/>
            <a:ext cx="6569229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AT" sz="2400" b="1" dirty="0">
                <a:solidFill>
                  <a:schemeClr val="accent1"/>
                </a:solidFill>
              </a:rPr>
              <a:t>Funktionen von Apps im Bereich Ernährung: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Kalorienzähler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Rezepte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Ernährungspläne</a:t>
            </a:r>
          </a:p>
          <a:p>
            <a:pPr marL="361950" lvl="1" indent="-361950">
              <a:lnSpc>
                <a:spcPct val="150000"/>
              </a:lnSpc>
            </a:pPr>
            <a:r>
              <a:rPr lang="de-AT" sz="2400" dirty="0"/>
              <a:t>Lebensmitteldatenbank mit Nährwerten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24</a:t>
            </a:fld>
            <a:endParaRPr lang="de-DE"/>
          </a:p>
        </p:txBody>
      </p:sp>
      <p:pic>
        <p:nvPicPr>
          <p:cNvPr id="9" name="Grafik 8" descr="Lifesum">
            <a:hlinkClick r:id="rId3"/>
            <a:extLst>
              <a:ext uri="{FF2B5EF4-FFF2-40B4-BE49-F238E27FC236}">
                <a16:creationId xmlns:a16="http://schemas.microsoft.com/office/drawing/2014/main" id="{F41B5632-0702-EAAE-10BB-17BBD94A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870" y="3226695"/>
            <a:ext cx="1984518" cy="1037070"/>
          </a:xfrm>
          <a:prstGeom prst="rect">
            <a:avLst/>
          </a:prstGeom>
        </p:spPr>
      </p:pic>
      <p:pic>
        <p:nvPicPr>
          <p:cNvPr id="14" name="Grafik 13" descr="myfitnesspal">
            <a:hlinkClick r:id="rId5"/>
            <a:extLst>
              <a:ext uri="{FF2B5EF4-FFF2-40B4-BE49-F238E27FC236}">
                <a16:creationId xmlns:a16="http://schemas.microsoft.com/office/drawing/2014/main" id="{CA979373-640A-ACA6-7C33-008B0E3A07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04" r="19566"/>
          <a:stretch/>
        </p:blipFill>
        <p:spPr>
          <a:xfrm>
            <a:off x="6636088" y="2026714"/>
            <a:ext cx="1427873" cy="1297556"/>
          </a:xfrm>
          <a:prstGeom prst="rect">
            <a:avLst/>
          </a:prstGeom>
        </p:spPr>
      </p:pic>
      <p:pic>
        <p:nvPicPr>
          <p:cNvPr id="16" name="Grafik 15" descr="Yazio-App">
            <a:hlinkClick r:id="rId7"/>
            <a:extLst>
              <a:ext uri="{FF2B5EF4-FFF2-40B4-BE49-F238E27FC236}">
                <a16:creationId xmlns:a16="http://schemas.microsoft.com/office/drawing/2014/main" id="{DAA1C79D-1629-4247-507C-8205BEF0CC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09" t="10350" r="9068" b="17940"/>
          <a:stretch/>
        </p:blipFill>
        <p:spPr>
          <a:xfrm>
            <a:off x="6329659" y="1071834"/>
            <a:ext cx="2040729" cy="9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9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Fitness &amp; Lifestyle Apps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385357"/>
            <a:ext cx="7848000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AT" sz="2400" dirty="0"/>
              <a:t>Apps im Sport-Bereich werden oft mit Wearables verknüpft und messen:</a:t>
            </a:r>
          </a:p>
          <a:p>
            <a:pPr marL="360363" lvl="1" indent="-360363">
              <a:lnSpc>
                <a:spcPct val="150000"/>
              </a:lnSpc>
            </a:pPr>
            <a:r>
              <a:rPr lang="de-AT" sz="2400" dirty="0"/>
              <a:t>verbrannte Kalorien</a:t>
            </a:r>
          </a:p>
          <a:p>
            <a:pPr marL="360363" lvl="1" indent="-360363">
              <a:lnSpc>
                <a:spcPct val="150000"/>
              </a:lnSpc>
            </a:pPr>
            <a:r>
              <a:rPr lang="de-AT" sz="2400" dirty="0"/>
              <a:t>Herzfrequenz</a:t>
            </a:r>
          </a:p>
          <a:p>
            <a:pPr marL="360363" lvl="1" indent="-360363">
              <a:lnSpc>
                <a:spcPct val="150000"/>
              </a:lnSpc>
            </a:pPr>
            <a:r>
              <a:rPr lang="de-AT" sz="2400" dirty="0"/>
              <a:t>zurückgelegte Strecke (GPS) </a:t>
            </a:r>
          </a:p>
          <a:p>
            <a:pPr marL="0" lvl="1" indent="0">
              <a:lnSpc>
                <a:spcPct val="150000"/>
              </a:lnSpc>
              <a:buNone/>
            </a:pPr>
            <a:endParaRPr lang="en-US" sz="2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25</a:t>
            </a:fld>
            <a:endParaRPr lang="de-DE"/>
          </a:p>
        </p:txBody>
      </p:sp>
      <p:pic>
        <p:nvPicPr>
          <p:cNvPr id="14" name="Grafik 13" descr="myfitnesspal-app">
            <a:hlinkClick r:id="rId3"/>
            <a:extLst>
              <a:ext uri="{FF2B5EF4-FFF2-40B4-BE49-F238E27FC236}">
                <a16:creationId xmlns:a16="http://schemas.microsoft.com/office/drawing/2014/main" id="{CA979373-640A-ACA6-7C33-008B0E3A0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4" r="19566"/>
          <a:stretch/>
        </p:blipFill>
        <p:spPr>
          <a:xfrm>
            <a:off x="6294840" y="1925144"/>
            <a:ext cx="1328522" cy="1207274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D84BCBD0-37EA-F294-D4FD-722225043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549" y="3102779"/>
            <a:ext cx="854880" cy="854880"/>
          </a:xfrm>
          <a:prstGeom prst="rect">
            <a:avLst/>
          </a:prstGeom>
        </p:spPr>
      </p:pic>
      <p:pic>
        <p:nvPicPr>
          <p:cNvPr id="10" name="Grafik 9">
            <a:hlinkClick r:id="rId7"/>
            <a:extLst>
              <a:ext uri="{FF2B5EF4-FFF2-40B4-BE49-F238E27FC236}">
                <a16:creationId xmlns:a16="http://schemas.microsoft.com/office/drawing/2014/main" id="{9B259DD9-8D9B-025E-3556-7E6A785DD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4799" y="3102778"/>
            <a:ext cx="854881" cy="8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Apps &amp; Wearables als Medizinprodukt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4771044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AT" sz="2400" dirty="0"/>
              <a:t>Apps und Wearables aus dem medizinischen Bereich erhalten nach entsprechender Überprüfung die </a:t>
            </a:r>
            <a:br>
              <a:rPr lang="de-AT" sz="2400" dirty="0"/>
            </a:br>
            <a:r>
              <a:rPr lang="de-AT" sz="2400" dirty="0"/>
              <a:t>CE-Kennzeichnung und dienen zur Bewältigung von Krankheiten.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26</a:t>
            </a:fld>
            <a:endParaRPr lang="de-DE"/>
          </a:p>
        </p:txBody>
      </p:sp>
      <p:pic>
        <p:nvPicPr>
          <p:cNvPr id="9" name="Bild 2" descr="BfArM Entscheidung zu Prothesenkunststoff Valplast | Weithas | Dental Shop">
            <a:extLst>
              <a:ext uri="{FF2B5EF4-FFF2-40B4-BE49-F238E27FC236}">
                <a16:creationId xmlns:a16="http://schemas.microsoft.com/office/drawing/2014/main" id="{16A5D4EF-3B05-2949-1F89-0F4A304285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/>
          <a:stretch/>
        </p:blipFill>
        <p:spPr bwMode="auto">
          <a:xfrm>
            <a:off x="5661931" y="1613808"/>
            <a:ext cx="2486025" cy="120205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10AB8F-FAE2-35B8-28E9-E15BB9858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18" y="3165476"/>
            <a:ext cx="2000250" cy="1007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47A5E8FE-29CB-A29D-E355-4E21FA8FDE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4818" y="4206644"/>
            <a:ext cx="1675487" cy="123111"/>
          </a:xfrm>
        </p:spPr>
        <p:txBody>
          <a:bodyPr/>
          <a:lstStyle/>
          <a:p>
            <a:r>
              <a:rPr lang="de-AT" sz="800" dirty="0"/>
              <a:t>Quelle: TÜV Austria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3A0472CD-705B-19A0-1B36-70FFA9FB6B03}"/>
              </a:ext>
            </a:extLst>
          </p:cNvPr>
          <p:cNvSpPr txBox="1">
            <a:spLocks/>
          </p:cNvSpPr>
          <p:nvPr/>
        </p:nvSpPr>
        <p:spPr>
          <a:xfrm>
            <a:off x="5661931" y="2849921"/>
            <a:ext cx="1675487" cy="123111"/>
          </a:xfrm>
          <a:prstGeom prst="rect">
            <a:avLst/>
          </a:prstGeom>
        </p:spPr>
        <p:txBody>
          <a:bodyPr vert="horz" lIns="0" tIns="0" rIns="0" bIns="0" numCol="1" spcCol="57600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800" dirty="0"/>
              <a:t>Quelle: www.weithas.de</a:t>
            </a:r>
          </a:p>
        </p:txBody>
      </p:sp>
    </p:spTree>
    <p:extLst>
      <p:ext uri="{BB962C8B-B14F-4D97-AF65-F5344CB8AC3E}">
        <p14:creationId xmlns:p14="http://schemas.microsoft.com/office/powerpoint/2010/main" val="301218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Gesundheitsuhr DL8790/00 | Philips">
            <a:hlinkClick r:id="rId3"/>
            <a:extLst>
              <a:ext uri="{FF2B5EF4-FFF2-40B4-BE49-F238E27FC236}">
                <a16:creationId xmlns:a16="http://schemas.microsoft.com/office/drawing/2014/main" id="{39A2D5B6-D7AB-582B-010F-D0C75BDE7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8472"/>
          <a:stretch/>
        </p:blipFill>
        <p:spPr bwMode="auto">
          <a:xfrm>
            <a:off x="6545854" y="1264195"/>
            <a:ext cx="1950146" cy="2083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Apps &amp; Wearables als Medizinprodukt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8" y="1555651"/>
            <a:ext cx="5888828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DE" sz="2200" dirty="0"/>
              <a:t>Die Health Watch von Philips ist ein medizinisch zertifizierter Gesundheitsmonitor, der Vitalwerte</a:t>
            </a:r>
            <a:br>
              <a:rPr lang="de-DE" sz="2200" dirty="0"/>
            </a:br>
            <a:r>
              <a:rPr lang="de-DE" sz="2200" dirty="0"/>
              <a:t>wie Herzfrequenz und Schlafverhalten aufzeichnet.</a:t>
            </a:r>
            <a:br>
              <a:rPr lang="de-DE" sz="2200" dirty="0"/>
            </a:br>
            <a:r>
              <a:rPr lang="de-DE" sz="2200" dirty="0"/>
              <a:t>Daten werden unter Einhaltung der Datenschutz-richtlinien gespeichert und können bei Bedarf mit </a:t>
            </a:r>
            <a:r>
              <a:rPr lang="de-DE" sz="2200" dirty="0" err="1"/>
              <a:t>Ärzt:innen</a:t>
            </a:r>
            <a:r>
              <a:rPr lang="de-DE" sz="2200" dirty="0"/>
              <a:t> geteilt werden. </a:t>
            </a:r>
            <a:endParaRPr lang="en-US" sz="2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27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F11FF1-7504-AA1C-26E9-D39F12A0FE10}"/>
              </a:ext>
            </a:extLst>
          </p:cNvPr>
          <p:cNvSpPr txBox="1"/>
          <p:nvPr/>
        </p:nvSpPr>
        <p:spPr>
          <a:xfrm>
            <a:off x="6545854" y="3347762"/>
            <a:ext cx="19501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0" i="0" u="none" strike="noStrike" baseline="0" dirty="0">
                <a:solidFill>
                  <a:srgbClr val="3D3C3B"/>
                </a:solidFill>
                <a:latin typeface="+mj-lt"/>
              </a:rPr>
              <a:t>Quelle: www.</a:t>
            </a:r>
            <a:r>
              <a:rPr lang="de-AT" sz="800" dirty="0">
                <a:solidFill>
                  <a:srgbClr val="3D3C3B"/>
                </a:solidFill>
                <a:latin typeface="+mj-lt"/>
              </a:rPr>
              <a:t>philips</a:t>
            </a:r>
            <a:r>
              <a:rPr lang="de-AT" sz="800" b="0" i="0" u="none" strike="noStrike" baseline="0" dirty="0">
                <a:solidFill>
                  <a:srgbClr val="3D3C3B"/>
                </a:solidFill>
                <a:latin typeface="+mj-lt"/>
              </a:rPr>
              <a:t>.de</a:t>
            </a:r>
            <a:endParaRPr lang="de-A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04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Apps &amp; Wearables als Medizinprodukt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4814546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200" b="1" dirty="0" err="1">
                <a:solidFill>
                  <a:schemeClr val="tx2"/>
                </a:solidFill>
              </a:rPr>
              <a:t>mySugr</a:t>
            </a:r>
            <a:r>
              <a:rPr lang="en-US" sz="2200" b="1" dirty="0">
                <a:solidFill>
                  <a:schemeClr val="tx2"/>
                </a:solidFill>
              </a:rPr>
              <a:t> App für Menschen </a:t>
            </a:r>
            <a:r>
              <a:rPr lang="en-US" sz="2200" b="1" dirty="0" err="1">
                <a:solidFill>
                  <a:schemeClr val="tx2"/>
                </a:solidFill>
              </a:rPr>
              <a:t>mit</a:t>
            </a:r>
            <a:r>
              <a:rPr lang="en-US" sz="2200" b="1" dirty="0">
                <a:solidFill>
                  <a:schemeClr val="tx2"/>
                </a:solidFill>
              </a:rPr>
              <a:t> Diabetes:</a:t>
            </a:r>
          </a:p>
          <a:p>
            <a:pPr marL="357188" lvl="1" indent="-357188">
              <a:lnSpc>
                <a:spcPct val="150000"/>
              </a:lnSpc>
            </a:pPr>
            <a:r>
              <a:rPr lang="de-AT" sz="2200" dirty="0"/>
              <a:t>Bluetooth-Verbindung mit Blutzuckermessgeräten</a:t>
            </a:r>
          </a:p>
          <a:p>
            <a:pPr marL="357188" lvl="1" indent="-357188">
              <a:lnSpc>
                <a:spcPct val="150000"/>
              </a:lnSpc>
            </a:pPr>
            <a:r>
              <a:rPr lang="de-AT" sz="2200" dirty="0"/>
              <a:t>Reports für den nächsten Arztbesuch</a:t>
            </a:r>
          </a:p>
          <a:p>
            <a:pPr marL="357188" lvl="1" indent="-357188">
              <a:lnSpc>
                <a:spcPct val="150000"/>
              </a:lnSpc>
            </a:pPr>
            <a:r>
              <a:rPr lang="de-AT" sz="2200" dirty="0"/>
              <a:t>Bolus Rechner (benötigte Insulin-Dosis)</a:t>
            </a:r>
          </a:p>
          <a:p>
            <a:pPr marL="0" lvl="1" indent="0">
              <a:lnSpc>
                <a:spcPct val="150000"/>
              </a:lnSpc>
              <a:buNone/>
            </a:pPr>
            <a:endParaRPr lang="de-AT" sz="20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28</a:t>
            </a:fld>
            <a:endParaRPr lang="de-DE"/>
          </a:p>
        </p:txBody>
      </p:sp>
      <p:pic>
        <p:nvPicPr>
          <p:cNvPr id="6" name="Grafik 5" descr="Screenshot mySugr">
            <a:extLst>
              <a:ext uri="{FF2B5EF4-FFF2-40B4-BE49-F238E27FC236}">
                <a16:creationId xmlns:a16="http://schemas.microsoft.com/office/drawing/2014/main" id="{015B36BF-8B94-E68C-2D78-C6217F26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7" b="30453"/>
          <a:stretch/>
        </p:blipFill>
        <p:spPr>
          <a:xfrm>
            <a:off x="6034690" y="1051823"/>
            <a:ext cx="2461310" cy="3412177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312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Apps &amp; Wearables als Medizinprodukt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5420291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400" dirty="0"/>
              <a:t>Der </a:t>
            </a:r>
            <a:r>
              <a:rPr lang="en-US" sz="2400" dirty="0" err="1"/>
              <a:t>FreeStyle</a:t>
            </a:r>
            <a:r>
              <a:rPr lang="en-US" sz="2400" dirty="0"/>
              <a:t> </a:t>
            </a:r>
            <a:r>
              <a:rPr lang="en-US" sz="2400" dirty="0" err="1"/>
              <a:t>LibeLink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ein</a:t>
            </a:r>
            <a:r>
              <a:rPr lang="en-US" sz="2400" dirty="0"/>
              <a:t> k</a:t>
            </a:r>
            <a:r>
              <a:rPr lang="de-AT" sz="2400" dirty="0" err="1">
                <a:sym typeface="Wingdings" panose="05000000000000000000" pitchFamily="2" charset="2"/>
              </a:rPr>
              <a:t>leiner</a:t>
            </a:r>
            <a:r>
              <a:rPr lang="de-AT" sz="2400" dirty="0">
                <a:sym typeface="Wingdings" panose="05000000000000000000" pitchFamily="2" charset="2"/>
              </a:rPr>
              <a:t> Sensor, der permanent am Körper getragen wird und die Zuckerwerte misst. Mit der zugehörigen App kann der Sensor gescannt und die Werte abgelesen werden.</a:t>
            </a:r>
            <a:endParaRPr lang="en-US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29</a:t>
            </a:fld>
            <a:endParaRPr lang="de-DE"/>
          </a:p>
        </p:txBody>
      </p:sp>
      <p:pic>
        <p:nvPicPr>
          <p:cNvPr id="6" name="Grafik 5" descr="Ein Bild, das Text, Uhr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7943A1D0-33CB-1FFB-BBBE-91E1B74FF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38" y="1343279"/>
            <a:ext cx="2308762" cy="27312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D3D9548-2DC1-1C5E-40E9-7F84432535C6}"/>
              </a:ext>
            </a:extLst>
          </p:cNvPr>
          <p:cNvSpPr txBox="1"/>
          <p:nvPr/>
        </p:nvSpPr>
        <p:spPr>
          <a:xfrm>
            <a:off x="6187238" y="4074543"/>
            <a:ext cx="23087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0" i="0" u="none" strike="noStrike" baseline="0" dirty="0">
                <a:solidFill>
                  <a:srgbClr val="3D3C3B"/>
                </a:solidFill>
                <a:latin typeface="+mj-lt"/>
              </a:rPr>
              <a:t>Quelle: www.freestylelibre.de</a:t>
            </a:r>
            <a:endParaRPr lang="de-A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04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4574342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DE" sz="2400" dirty="0"/>
              <a:t>Fähigkeit, qualitative gesundheits-bezogene Informationen im Internet zu finden, zu verstehen, zu bewerten und anzuwenden (engl. </a:t>
            </a:r>
            <a:r>
              <a:rPr lang="de-DE" sz="2400" dirty="0" err="1"/>
              <a:t>eHealth</a:t>
            </a:r>
            <a:r>
              <a:rPr lang="de-DE" sz="2400" dirty="0"/>
              <a:t>)</a:t>
            </a:r>
            <a:endParaRPr lang="en-US" sz="24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</a:t>
            </a:fld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B338CAB-8369-E650-53B2-CDC5EE9F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0271" y="1524590"/>
            <a:ext cx="2595729" cy="2536072"/>
            <a:chOff x="5627919" y="1743552"/>
            <a:chExt cx="2909836" cy="2705140"/>
          </a:xfrm>
        </p:grpSpPr>
        <p:pic>
          <p:nvPicPr>
            <p:cNvPr id="6" name="Grafik 5" descr="Lupe mit einfarbiger Füllung">
              <a:extLst>
                <a:ext uri="{FF2B5EF4-FFF2-40B4-BE49-F238E27FC236}">
                  <a16:creationId xmlns:a16="http://schemas.microsoft.com/office/drawing/2014/main" id="{FC3BE90D-A222-6457-4E7C-483F5C3F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11074" y="1743552"/>
              <a:ext cx="914400" cy="914400"/>
            </a:xfrm>
            <a:prstGeom prst="rect">
              <a:avLst/>
            </a:prstGeom>
          </p:spPr>
        </p:pic>
        <p:pic>
          <p:nvPicPr>
            <p:cNvPr id="11" name="Grafik 10" descr="Glühbirne und Zahnrad mit einfarbiger Füllung">
              <a:extLst>
                <a:ext uri="{FF2B5EF4-FFF2-40B4-BE49-F238E27FC236}">
                  <a16:creationId xmlns:a16="http://schemas.microsoft.com/office/drawing/2014/main" id="{71BF30F1-2D3A-B1F8-841C-8D106C1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8595" y="1748655"/>
              <a:ext cx="914400" cy="914400"/>
            </a:xfrm>
            <a:prstGeom prst="rect">
              <a:avLst/>
            </a:prstGeom>
          </p:spPr>
        </p:pic>
        <p:pic>
          <p:nvPicPr>
            <p:cNvPr id="13" name="Grafik 12" descr="Daumen hoch-Zeichen mit einfarbiger Füllung">
              <a:extLst>
                <a:ext uri="{FF2B5EF4-FFF2-40B4-BE49-F238E27FC236}">
                  <a16:creationId xmlns:a16="http://schemas.microsoft.com/office/drawing/2014/main" id="{B308F181-EC40-C3D1-9284-2D723154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11074" y="3164960"/>
              <a:ext cx="914400" cy="914400"/>
            </a:xfrm>
            <a:prstGeom prst="rect">
              <a:avLst/>
            </a:prstGeom>
          </p:spPr>
        </p:pic>
        <p:pic>
          <p:nvPicPr>
            <p:cNvPr id="15" name="Grafik 14" descr="Kopf mit Zahnrädern mit einfarbiger Füllung">
              <a:extLst>
                <a:ext uri="{FF2B5EF4-FFF2-40B4-BE49-F238E27FC236}">
                  <a16:creationId xmlns:a16="http://schemas.microsoft.com/office/drawing/2014/main" id="{E1E871B9-638D-DBBA-F296-25D3D137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81600" y="3144305"/>
              <a:ext cx="914400" cy="914400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44D330F-A00A-C515-3218-4F56BF464DD2}"/>
                </a:ext>
              </a:extLst>
            </p:cNvPr>
            <p:cNvSpPr txBox="1"/>
            <p:nvPr/>
          </p:nvSpPr>
          <p:spPr>
            <a:xfrm>
              <a:off x="5711074" y="2726790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/>
                <a:t>Finden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41DEBCC-FA66-27C9-3440-A506EAB8AF01}"/>
                </a:ext>
              </a:extLst>
            </p:cNvPr>
            <p:cNvSpPr txBox="1"/>
            <p:nvPr/>
          </p:nvSpPr>
          <p:spPr>
            <a:xfrm>
              <a:off x="7340440" y="2719014"/>
              <a:ext cx="1132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/>
                <a:t>Verstehen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22CA1556-35D5-A157-2730-E4061607C291}"/>
                </a:ext>
              </a:extLst>
            </p:cNvPr>
            <p:cNvSpPr txBox="1"/>
            <p:nvPr/>
          </p:nvSpPr>
          <p:spPr>
            <a:xfrm>
              <a:off x="5627919" y="4079360"/>
              <a:ext cx="1094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/>
                <a:t>Bewerten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8D7DAAB-DA45-EAF5-F5D5-5A722CBFF6C9}"/>
                </a:ext>
              </a:extLst>
            </p:cNvPr>
            <p:cNvSpPr txBox="1"/>
            <p:nvPr/>
          </p:nvSpPr>
          <p:spPr>
            <a:xfrm>
              <a:off x="7340440" y="4068052"/>
              <a:ext cx="1197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/>
                <a:t>Anwenden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26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Apps &amp; Wearables als Medizinprodukt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30</a:t>
            </a:fld>
            <a:endParaRPr lang="de-DE"/>
          </a:p>
        </p:txBody>
      </p:sp>
      <p:pic>
        <p:nvPicPr>
          <p:cNvPr id="12" name="Grafik 11" descr="Ein Bild, das Text, ClipArt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22B15158-AE98-7376-1815-21A4ABDE7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75" y="1721042"/>
            <a:ext cx="2573451" cy="712834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28B7693B-2DE8-BE2F-C3B1-67F7B7136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171" y="1593199"/>
            <a:ext cx="2617090" cy="85238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E1BDF44-FE99-278F-7E57-3105EE7438E3}"/>
              </a:ext>
            </a:extLst>
          </p:cNvPr>
          <p:cNvSpPr txBox="1"/>
          <p:nvPr/>
        </p:nvSpPr>
        <p:spPr>
          <a:xfrm>
            <a:off x="586740" y="2502955"/>
            <a:ext cx="392626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de-AT" sz="240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rinnert an die Einnahme von Medikamenten, dokumentiert Werte und wertet diese aus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9B789B7-4A0C-6CD1-B643-3E734386529D}"/>
              </a:ext>
            </a:extLst>
          </p:cNvPr>
          <p:cNvSpPr txBox="1"/>
          <p:nvPr/>
        </p:nvSpPr>
        <p:spPr>
          <a:xfrm>
            <a:off x="5226539" y="2571750"/>
            <a:ext cx="317354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Eine App zur frühzeitigen Erkennung von Hautkrebs</a:t>
            </a:r>
          </a:p>
        </p:txBody>
      </p:sp>
    </p:spTree>
    <p:extLst>
      <p:ext uri="{BB962C8B-B14F-4D97-AF65-F5344CB8AC3E}">
        <p14:creationId xmlns:p14="http://schemas.microsoft.com/office/powerpoint/2010/main" val="2828900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Digitale Helferlein – Nützliche Alltags-Apps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31</a:t>
            </a:fld>
            <a:endParaRPr lang="de-DE"/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5768DC7F-DF50-CD2E-B39E-1BAC3F97F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99" y="2647373"/>
            <a:ext cx="846871" cy="82800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9884E7B3-8C45-F03E-4B2D-996F00812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999" y="1529418"/>
            <a:ext cx="844373" cy="828000"/>
          </a:xfrm>
          <a:prstGeom prst="rect">
            <a:avLst/>
          </a:prstGeom>
        </p:spPr>
      </p:pic>
      <p:pic>
        <p:nvPicPr>
          <p:cNvPr id="11" name="Grafik 10">
            <a:hlinkClick r:id="rId7"/>
            <a:extLst>
              <a:ext uri="{FF2B5EF4-FFF2-40B4-BE49-F238E27FC236}">
                <a16:creationId xmlns:a16="http://schemas.microsoft.com/office/drawing/2014/main" id="{95401967-3F10-1601-C650-810764BB0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51" y="1529418"/>
            <a:ext cx="831090" cy="828000"/>
          </a:xfrm>
          <a:prstGeom prst="rect">
            <a:avLst/>
          </a:prstGeom>
        </p:spPr>
      </p:pic>
      <p:pic>
        <p:nvPicPr>
          <p:cNvPr id="13" name="Grafik 12">
            <a:hlinkClick r:id="rId9"/>
            <a:extLst>
              <a:ext uri="{FF2B5EF4-FFF2-40B4-BE49-F238E27FC236}">
                <a16:creationId xmlns:a16="http://schemas.microsoft.com/office/drawing/2014/main" id="{9B31FC19-7C6F-3C42-C05C-DB678849E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5809" y="3738522"/>
            <a:ext cx="814752" cy="82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Grafik 14">
            <a:hlinkClick r:id="rId11"/>
            <a:extLst>
              <a:ext uri="{FF2B5EF4-FFF2-40B4-BE49-F238E27FC236}">
                <a16:creationId xmlns:a16="http://schemas.microsoft.com/office/drawing/2014/main" id="{F19695AB-8666-AD70-D00F-BF15FAA6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790" y="3740596"/>
            <a:ext cx="832651" cy="82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Grafik 16">
            <a:hlinkClick r:id="rId13"/>
            <a:extLst>
              <a:ext uri="{FF2B5EF4-FFF2-40B4-BE49-F238E27FC236}">
                <a16:creationId xmlns:a16="http://schemas.microsoft.com/office/drawing/2014/main" id="{D58CBF77-B97B-10EC-8C26-716E7A1D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000" y="2655907"/>
            <a:ext cx="824967" cy="828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98626F2-3599-B303-8A8F-72D3C08369B9}"/>
              </a:ext>
            </a:extLst>
          </p:cNvPr>
          <p:cNvSpPr txBox="1"/>
          <p:nvPr/>
        </p:nvSpPr>
        <p:spPr>
          <a:xfrm>
            <a:off x="1567543" y="1484887"/>
            <a:ext cx="250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Medikamenten-Erinnerungs-App: </a:t>
            </a:r>
            <a:r>
              <a:rPr lang="de-AT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Medisafe</a:t>
            </a:r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(Android, iOS)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743CDAA-21AD-91F8-F088-7CB4B4076BA4}"/>
              </a:ext>
            </a:extLst>
          </p:cNvPr>
          <p:cNvSpPr txBox="1"/>
          <p:nvPr/>
        </p:nvSpPr>
        <p:spPr>
          <a:xfrm>
            <a:off x="1570706" y="2594500"/>
            <a:ext cx="250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Toiletten-App: </a:t>
            </a:r>
          </a:p>
          <a:p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Toiletten und WC-Finder </a:t>
            </a:r>
          </a:p>
          <a:p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(Android)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8705FD4-9640-777A-6DE6-9D29092FDA08}"/>
              </a:ext>
            </a:extLst>
          </p:cNvPr>
          <p:cNvSpPr txBox="1"/>
          <p:nvPr/>
        </p:nvSpPr>
        <p:spPr>
          <a:xfrm>
            <a:off x="1567542" y="3691632"/>
            <a:ext cx="250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Toiletten-App: </a:t>
            </a:r>
          </a:p>
          <a:p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Toilet Finder </a:t>
            </a:r>
          </a:p>
          <a:p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(iOS)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C5A1C70-7298-2A60-8EF8-3C4BFC889711}"/>
              </a:ext>
            </a:extLst>
          </p:cNvPr>
          <p:cNvSpPr txBox="1"/>
          <p:nvPr/>
        </p:nvSpPr>
        <p:spPr>
          <a:xfrm>
            <a:off x="5457927" y="1481753"/>
            <a:ext cx="250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Tägliche Fitnessübung: Senioren Fitness (Android, iOS)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DBC5CCA-37B4-0125-35A4-8AB11C7EF8FE}"/>
              </a:ext>
            </a:extLst>
          </p:cNvPr>
          <p:cNvSpPr txBox="1"/>
          <p:nvPr/>
        </p:nvSpPr>
        <p:spPr>
          <a:xfrm>
            <a:off x="5457927" y="2608242"/>
            <a:ext cx="2804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Gehirntraining: </a:t>
            </a:r>
            <a:r>
              <a:rPr lang="de-AT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NeuroNation</a:t>
            </a:r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(Android, iOS)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A706741-0147-DBA9-3BE5-5D655AE07DDE}"/>
              </a:ext>
            </a:extLst>
          </p:cNvPr>
          <p:cNvSpPr txBox="1"/>
          <p:nvPr/>
        </p:nvSpPr>
        <p:spPr>
          <a:xfrm>
            <a:off x="5457927" y="3690857"/>
            <a:ext cx="2961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Apothekenfinder: Apo-App Apotheken und Medikamente</a:t>
            </a:r>
            <a:b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(Android, iOS)</a:t>
            </a:r>
          </a:p>
        </p:txBody>
      </p:sp>
    </p:spTree>
    <p:extLst>
      <p:ext uri="{BB962C8B-B14F-4D97-AF65-F5344CB8AC3E}">
        <p14:creationId xmlns:p14="http://schemas.microsoft.com/office/powerpoint/2010/main" val="2351299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Digitale Helferlein - Notrufsysteme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5524201" cy="2736000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de-AT" sz="2400" dirty="0"/>
              <a:t>Die Rufhilfe-Uhr vom Roten Kreuz sieht auf den ersten Blick aus wie eine gewöhnliche Armbanduhr, hat jedoch einige hilfreiche Funktionen. Durch Drücken des Alarmknopfs wird ein Notruf abgesetzt.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32</a:t>
            </a:fld>
            <a:endParaRPr lang="de-DE"/>
          </a:p>
        </p:txBody>
      </p:sp>
      <p:pic>
        <p:nvPicPr>
          <p:cNvPr id="6" name="Grafik 5" descr="Bild Rufhilfe-Uhr vom Roten Kreuz">
            <a:hlinkClick r:id="rId3"/>
            <a:extLst>
              <a:ext uri="{FF2B5EF4-FFF2-40B4-BE49-F238E27FC236}">
                <a16:creationId xmlns:a16="http://schemas.microsoft.com/office/drawing/2014/main" id="{A9A6FDA4-3956-52DD-D75B-0A59979FFC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81845" y="1223385"/>
            <a:ext cx="1996167" cy="2160410"/>
          </a:xfrm>
          <a:prstGeom prst="rect">
            <a:avLst/>
          </a:prstGeom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E318A22-8FB8-3600-F24D-E37F4303B109}"/>
              </a:ext>
            </a:extLst>
          </p:cNvPr>
          <p:cNvSpPr txBox="1"/>
          <p:nvPr/>
        </p:nvSpPr>
        <p:spPr>
          <a:xfrm>
            <a:off x="6545854" y="3347762"/>
            <a:ext cx="19501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0" i="0" u="none" strike="noStrike" baseline="0" dirty="0">
                <a:solidFill>
                  <a:srgbClr val="3D3C3B"/>
                </a:solidFill>
                <a:latin typeface="+mj-lt"/>
              </a:rPr>
              <a:t>Quelle: Rufhilfe-Uhr, Rotes Kreuz</a:t>
            </a:r>
            <a:endParaRPr lang="de-A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097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Digitale Helferlein – Nützliche Alltags-Apps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33</a:t>
            </a:fld>
            <a:endParaRPr lang="de-DE"/>
          </a:p>
        </p:txBody>
      </p:sp>
      <p:pic>
        <p:nvPicPr>
          <p:cNvPr id="11" name="Grafik 10">
            <a:hlinkClick r:id="rId3"/>
            <a:extLst>
              <a:ext uri="{FF2B5EF4-FFF2-40B4-BE49-F238E27FC236}">
                <a16:creationId xmlns:a16="http://schemas.microsoft.com/office/drawing/2014/main" id="{95401967-3F10-1601-C650-810764BB0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000" y="1542300"/>
            <a:ext cx="844601" cy="838458"/>
          </a:xfrm>
          <a:prstGeom prst="rect">
            <a:avLst/>
          </a:prstGeom>
        </p:spPr>
      </p:pic>
      <p:pic>
        <p:nvPicPr>
          <p:cNvPr id="15" name="Grafik 14">
            <a:hlinkClick r:id="rId5"/>
            <a:extLst>
              <a:ext uri="{FF2B5EF4-FFF2-40B4-BE49-F238E27FC236}">
                <a16:creationId xmlns:a16="http://schemas.microsoft.com/office/drawing/2014/main" id="{F19695AB-8666-AD70-D00F-BF15FAA6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7350" y="3676501"/>
            <a:ext cx="819885" cy="823546"/>
          </a:xfrm>
          <a:prstGeom prst="rect">
            <a:avLst/>
          </a:prstGeom>
        </p:spPr>
      </p:pic>
      <p:pic>
        <p:nvPicPr>
          <p:cNvPr id="17" name="Grafik 16">
            <a:hlinkClick r:id="rId7"/>
            <a:extLst>
              <a:ext uri="{FF2B5EF4-FFF2-40B4-BE49-F238E27FC236}">
                <a16:creationId xmlns:a16="http://schemas.microsoft.com/office/drawing/2014/main" id="{D58CBF77-B97B-10EC-8C26-716E7A1D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7999" y="2655925"/>
            <a:ext cx="839235" cy="84228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98626F2-3599-B303-8A8F-72D3C08369B9}"/>
              </a:ext>
            </a:extLst>
          </p:cNvPr>
          <p:cNvSpPr txBox="1"/>
          <p:nvPr/>
        </p:nvSpPr>
        <p:spPr>
          <a:xfrm>
            <a:off x="1567543" y="1470060"/>
            <a:ext cx="692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>
                <a:latin typeface="Calibri Light "/>
              </a:rPr>
              <a:t>Familonet</a:t>
            </a:r>
            <a:r>
              <a:rPr lang="de-AT" sz="2000" dirty="0">
                <a:latin typeface="Calibri Light "/>
              </a:rPr>
              <a:t> ist eine Handyortungs-App, die den Standort von Personen anzeigt und zur Sicherheit von zu pflegenden Personen dienen kann.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743CDAA-21AD-91F8-F088-7CB4B4076BA4}"/>
              </a:ext>
            </a:extLst>
          </p:cNvPr>
          <p:cNvSpPr txBox="1"/>
          <p:nvPr/>
        </p:nvSpPr>
        <p:spPr>
          <a:xfrm>
            <a:off x="1567543" y="2571750"/>
            <a:ext cx="692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 der </a:t>
            </a:r>
            <a:r>
              <a:rPr lang="de-AT" sz="20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LibreLinkUp</a:t>
            </a:r>
            <a:r>
              <a:rPr lang="de-AT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App können ausgewählte Personen die Zuckerwerte und Glukose-Alarme von </a:t>
            </a:r>
            <a:r>
              <a:rPr lang="de-AT" sz="20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Diabetiker:innen</a:t>
            </a:r>
            <a:r>
              <a:rPr lang="de-AT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mitverfolgen. </a:t>
            </a:r>
            <a:endParaRPr lang="de-AT" sz="20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8705FD4-9640-777A-6DE6-9D29092FDA08}"/>
              </a:ext>
            </a:extLst>
          </p:cNvPr>
          <p:cNvSpPr txBox="1"/>
          <p:nvPr/>
        </p:nvSpPr>
        <p:spPr>
          <a:xfrm>
            <a:off x="1567543" y="3788293"/>
            <a:ext cx="69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LICA ist eine webbasierte App mit hilfreichen Tipps für pflegende Angehörige.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58309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Personen-Tracking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34</a:t>
            </a:fld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98626F2-3599-B303-8A8F-72D3C08369B9}"/>
              </a:ext>
            </a:extLst>
          </p:cNvPr>
          <p:cNvSpPr txBox="1"/>
          <p:nvPr/>
        </p:nvSpPr>
        <p:spPr>
          <a:xfrm>
            <a:off x="568234" y="1615075"/>
            <a:ext cx="7927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b="0" i="0" u="none" strike="noStrike" baseline="0" dirty="0">
                <a:latin typeface="Calibri Light "/>
              </a:rPr>
              <a:t>Der Einsatz von Tracking-Methoden bei älteren oder</a:t>
            </a:r>
          </a:p>
          <a:p>
            <a:pPr algn="l"/>
            <a:r>
              <a:rPr lang="de-DE" sz="2400" b="0" i="0" u="none" strike="noStrike" baseline="0" dirty="0">
                <a:latin typeface="Calibri Light "/>
              </a:rPr>
              <a:t>kranken Menschen sollte sorgfältig und individuell entschieden und hinterfragt</a:t>
            </a:r>
            <a:r>
              <a:rPr lang="de-DE" sz="2400" dirty="0">
                <a:latin typeface="Calibri Light "/>
              </a:rPr>
              <a:t> </a:t>
            </a:r>
            <a:r>
              <a:rPr lang="de-AT" sz="2400" b="0" i="0" u="none" strike="noStrike" baseline="0" dirty="0">
                <a:latin typeface="Calibri Light "/>
              </a:rPr>
              <a:t>werden.</a:t>
            </a:r>
          </a:p>
          <a:p>
            <a:pPr algn="l"/>
            <a:endParaRPr lang="de-AT" sz="2400" b="0" i="0" u="none" strike="noStrike" baseline="0" dirty="0">
              <a:latin typeface="Calibri Light "/>
            </a:endParaRP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 "/>
              </a:rPr>
              <a:t>Ermöglicht die Technologie, dass die Person eigenständig zu Hause leben kann?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 "/>
              </a:rPr>
              <a:t>Kann die Person selbst über den Einsatz entscheiden?</a:t>
            </a:r>
          </a:p>
        </p:txBody>
      </p:sp>
    </p:spTree>
    <p:extLst>
      <p:ext uri="{BB962C8B-B14F-4D97-AF65-F5344CB8AC3E}">
        <p14:creationId xmlns:p14="http://schemas.microsoft.com/office/powerpoint/2010/main" val="4255879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21ADFC2-6761-AE45-9D84-BE733725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2CE381F5-4A61-604C-84D3-15ECCA9B7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Linkliste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E259AA1-B09D-A14B-8B77-1FD76B1337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61950" lvl="1" indent="-361950">
              <a:lnSpc>
                <a:spcPct val="120000"/>
              </a:lnSpc>
            </a:pPr>
            <a:r>
              <a:rPr lang="de-AT" sz="1400" dirty="0"/>
              <a:t>Erweiterte Google-Suche - </a:t>
            </a:r>
            <a:r>
              <a:rPr lang="de-AT" sz="1400" dirty="0">
                <a:solidFill>
                  <a:srgbClr val="00AAA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https://www.google.de/advanced_search</a:t>
            </a:r>
            <a:endParaRPr lang="de-AT" sz="1400" dirty="0">
              <a:solidFill>
                <a:srgbClr val="00AAAA"/>
              </a:solidFill>
            </a:endParaRPr>
          </a:p>
          <a:p>
            <a:pPr marL="361950" lvl="1" indent="-361950">
              <a:lnSpc>
                <a:spcPct val="120000"/>
              </a:lnSpc>
            </a:pPr>
            <a:r>
              <a:rPr lang="de-AT" sz="1400" dirty="0"/>
              <a:t>Österreichs öffentliches Gesundheitsportal - </a:t>
            </a:r>
            <a:r>
              <a:rPr lang="de-AT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http://www.gesundheit.gv.at</a:t>
            </a:r>
            <a:r>
              <a:rPr lang="de-AT" sz="1400" dirty="0">
                <a:solidFill>
                  <a:schemeClr val="accent1"/>
                </a:solidFill>
              </a:rPr>
              <a:t>  </a:t>
            </a:r>
          </a:p>
          <a:p>
            <a:pPr marL="361950" lvl="1" indent="-361950">
              <a:lnSpc>
                <a:spcPct val="120000"/>
              </a:lnSpc>
            </a:pPr>
            <a:r>
              <a:rPr lang="de-AT" sz="1400" dirty="0"/>
              <a:t>Österreichische Sozialversicherung -  </a:t>
            </a:r>
            <a:r>
              <a:rPr lang="de-AT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https://www.sozialversicherung.at</a:t>
            </a:r>
            <a:r>
              <a:rPr lang="de-AT" sz="1400" dirty="0">
                <a:solidFill>
                  <a:schemeClr val="accent1"/>
                </a:solidFill>
              </a:rPr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AT" sz="1400" dirty="0"/>
              <a:t>Österreichische Plattform Gesundheitskompetenz - </a:t>
            </a:r>
            <a:r>
              <a:rPr lang="de-AT" sz="1400" dirty="0">
                <a:solidFill>
                  <a:schemeClr val="accent1"/>
                </a:solidFill>
                <a:hlinkClick r:id="rId5"/>
              </a:rPr>
              <a:t>https://oepgk.at/gesundheitskompetent-in-der-digitalen-welt</a:t>
            </a:r>
            <a:r>
              <a:rPr lang="de-AT" sz="1400" dirty="0">
                <a:solidFill>
                  <a:schemeClr val="accent1"/>
                </a:solidFill>
              </a:rPr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DE" sz="1400" dirty="0"/>
              <a:t>Checkliste „Gute Gesundheitsinformationen“ - </a:t>
            </a:r>
            <a:r>
              <a:rPr lang="de-DE" sz="1400" dirty="0">
                <a:hlinkClick r:id="rId6"/>
              </a:rPr>
              <a:t>https://oepgk.at/wp-content/uploads/2020/10/oepgk_ggi_allg_checkliste_bfrei.pdf</a:t>
            </a:r>
            <a:r>
              <a:rPr lang="de-DE" sz="1400" dirty="0"/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AT" sz="1400" dirty="0" err="1"/>
              <a:t>Healthskouts</a:t>
            </a:r>
            <a:r>
              <a:rPr lang="de-AT" sz="1400" dirty="0"/>
              <a:t> , Liste zertifizierter Apps - </a:t>
            </a:r>
            <a:r>
              <a:rPr lang="de-AT" sz="1400" dirty="0">
                <a:hlinkClick r:id="rId7"/>
              </a:rPr>
              <a:t>https://www.healthskouts.com/certified-apps</a:t>
            </a:r>
            <a:r>
              <a:rPr lang="de-AT" sz="1400" dirty="0"/>
              <a:t> </a:t>
            </a:r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15177DCF-C16C-CC4F-955F-DB9DCC1BE7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397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21ADFC2-6761-AE45-9D84-BE733725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2CE381F5-4A61-604C-84D3-15ECCA9B7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Linkliste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E259AA1-B09D-A14B-8B77-1FD76B1337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361950" lvl="1" indent="-361950">
              <a:lnSpc>
                <a:spcPct val="120000"/>
              </a:lnSpc>
            </a:pPr>
            <a:r>
              <a:rPr lang="de-DE" sz="1400" dirty="0"/>
              <a:t>Demenzberatung und Demenzbetreuung - </a:t>
            </a:r>
            <a:r>
              <a:rPr lang="de-DE" sz="1400" dirty="0">
                <a:hlinkClick r:id="rId2"/>
              </a:rPr>
              <a:t>https://www.felix-demenzbegleitung.at</a:t>
            </a:r>
            <a:r>
              <a:rPr lang="de-DE" sz="1400" dirty="0"/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DE" sz="1400" dirty="0"/>
              <a:t>Forum Gesundheitsrecht - </a:t>
            </a:r>
            <a:r>
              <a:rPr lang="de-DE" sz="1400" dirty="0">
                <a:hlinkClick r:id="rId3"/>
              </a:rPr>
              <a:t>https://www.gesundheitsrecht.at</a:t>
            </a:r>
            <a:r>
              <a:rPr lang="de-DE" sz="1400" dirty="0"/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DE" sz="1400" dirty="0"/>
              <a:t>Interessensgemeinschaft pflegender Angehöriger - </a:t>
            </a:r>
            <a:r>
              <a:rPr lang="de-DE" sz="1400" dirty="0">
                <a:hlinkClick r:id="rId4"/>
              </a:rPr>
              <a:t>https://www.ig-pflege.at/index.php</a:t>
            </a:r>
            <a:r>
              <a:rPr lang="de-DE" sz="1400" dirty="0"/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DE" sz="1400" dirty="0"/>
              <a:t>Pflegestufenrechner - </a:t>
            </a:r>
            <a:r>
              <a:rPr lang="de-DE" sz="1400" dirty="0">
                <a:hlinkClick r:id="rId5"/>
              </a:rPr>
              <a:t>https://pflegestufen.at</a:t>
            </a:r>
            <a:r>
              <a:rPr lang="de-DE" sz="1400" dirty="0"/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DE" sz="1400" dirty="0" err="1"/>
              <a:t>YoungCarers</a:t>
            </a:r>
            <a:r>
              <a:rPr lang="de-DE" sz="1400" dirty="0"/>
              <a:t> Austria – App für pflegende Angehörige - </a:t>
            </a:r>
            <a:r>
              <a:rPr lang="de-DE" sz="1400" dirty="0">
                <a:hlinkClick r:id="rId6"/>
              </a:rPr>
              <a:t>https://www.sozialministerium.at/Themen/Pflege/Betreuende-und-Pflegende-Angehoerige/Young-Carers.html</a:t>
            </a:r>
            <a:r>
              <a:rPr lang="de-DE" sz="1400" dirty="0"/>
              <a:t> </a:t>
            </a:r>
          </a:p>
          <a:p>
            <a:pPr marL="361950" lvl="1" indent="-361950">
              <a:lnSpc>
                <a:spcPct val="120000"/>
              </a:lnSpc>
            </a:pPr>
            <a:r>
              <a:rPr lang="de-DE" sz="1400" dirty="0"/>
              <a:t>Schulungsunterlagen der Servicestelle digitaleSenior:innen - </a:t>
            </a:r>
            <a:r>
              <a:rPr lang="de-DE" sz="1400" dirty="0">
                <a:hlinkClick r:id="rId7"/>
              </a:rPr>
              <a:t>https://www.digitaleseniorinnen.at/leistungen/schulungsmaterialien</a:t>
            </a:r>
            <a:r>
              <a:rPr lang="de-DE" sz="1400" dirty="0"/>
              <a:t> </a:t>
            </a:r>
          </a:p>
          <a:p>
            <a:pPr marL="523875" lvl="1" indent="-342900">
              <a:lnSpc>
                <a:spcPct val="120000"/>
              </a:lnSpc>
            </a:pPr>
            <a:endParaRPr lang="de-DE" sz="1400" dirty="0"/>
          </a:p>
          <a:p>
            <a:pPr marL="523875" lvl="1" indent="-342900">
              <a:lnSpc>
                <a:spcPct val="120000"/>
              </a:lnSpc>
            </a:pPr>
            <a:endParaRPr lang="de-DE" sz="1400" dirty="0"/>
          </a:p>
          <a:p>
            <a:pPr marL="523875" lvl="1" indent="-342900">
              <a:lnSpc>
                <a:spcPct val="120000"/>
              </a:lnSpc>
            </a:pPr>
            <a:endParaRPr lang="de-DE" sz="1400" dirty="0"/>
          </a:p>
          <a:p>
            <a:pPr marL="523875" lvl="1" indent="-342900">
              <a:lnSpc>
                <a:spcPct val="120000"/>
              </a:lnSpc>
            </a:pPr>
            <a:endParaRPr lang="de-DE" sz="1400" dirty="0"/>
          </a:p>
          <a:p>
            <a:pPr marL="523875" lvl="1" indent="-342900">
              <a:lnSpc>
                <a:spcPct val="120000"/>
              </a:lnSpc>
            </a:pPr>
            <a:endParaRPr lang="de-DE" sz="1400" dirty="0"/>
          </a:p>
          <a:p>
            <a:pPr marL="523875" lvl="1" indent="-342900">
              <a:lnSpc>
                <a:spcPct val="120000"/>
              </a:lnSpc>
            </a:pPr>
            <a:endParaRPr lang="de-AT" sz="1400" dirty="0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15177DCF-C16C-CC4F-955F-DB9DCC1BE7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093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974195-75F1-B742-A61C-45B828B6C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24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Gesundheitsinformationen finden &amp; verstehen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4</a:t>
            </a:fld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2F30ADA-DC3F-00F8-3187-330797B2E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7228" y="3711231"/>
            <a:ext cx="3955678" cy="963054"/>
            <a:chOff x="4397228" y="3755475"/>
            <a:chExt cx="3955678" cy="963054"/>
          </a:xfrm>
        </p:grpSpPr>
        <p:pic>
          <p:nvPicPr>
            <p:cNvPr id="5" name="Grafik 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5C35C5E7-BF77-7A0D-D17E-74FC83A444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956"/>
            <a:stretch/>
          </p:blipFill>
          <p:spPr>
            <a:xfrm>
              <a:off x="4778229" y="3833948"/>
              <a:ext cx="3574677" cy="884581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34FAF48-81A0-9D01-C52F-0CD503C2B9A9}"/>
                </a:ext>
              </a:extLst>
            </p:cNvPr>
            <p:cNvSpPr/>
            <p:nvPr/>
          </p:nvSpPr>
          <p:spPr>
            <a:xfrm>
              <a:off x="4715883" y="3755475"/>
              <a:ext cx="625044" cy="3362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17942A01-1B90-0AB1-687B-D1D6C51E801E}"/>
                </a:ext>
              </a:extLst>
            </p:cNvPr>
            <p:cNvSpPr/>
            <p:nvPr/>
          </p:nvSpPr>
          <p:spPr>
            <a:xfrm>
              <a:off x="4397228" y="3866758"/>
              <a:ext cx="256309" cy="13854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D8C60E-BBA6-7428-E4CD-58BF5652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651704"/>
            <a:ext cx="7847999" cy="2736000"/>
          </a:xfrm>
        </p:spPr>
        <p:txBody>
          <a:bodyPr>
            <a:normAutofit/>
          </a:bodyPr>
          <a:lstStyle/>
          <a:p>
            <a:r>
              <a:rPr lang="de-DE" sz="2400" dirty="0"/>
              <a:t>Tipps für das Finden von Gesundheitsinformationen mit Suchmaschinen (z.B. Google, Bing oder DuckDuckGo):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Suchanfragen so einfach wie möglich formulieren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Erweiterte Suche verwenden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Bezahlte Werbeanzeigen beachten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43794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/>
              <a:t>Gesundheitsinformationen finden &amp; verstehen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5</a:t>
            </a:fld>
            <a:endParaRPr lang="de-DE"/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60FE3203-8237-A3A9-21E6-5CACF31DEA76}"/>
              </a:ext>
            </a:extLst>
          </p:cNvPr>
          <p:cNvSpPr/>
          <p:nvPr/>
        </p:nvSpPr>
        <p:spPr>
          <a:xfrm>
            <a:off x="8014854" y="3086041"/>
            <a:ext cx="955963" cy="384721"/>
          </a:xfrm>
          <a:prstGeom prst="borderCallout1">
            <a:avLst>
              <a:gd name="adj1" fmla="val 45584"/>
              <a:gd name="adj2" fmla="val 924"/>
              <a:gd name="adj3" fmla="val 91416"/>
              <a:gd name="adj4" fmla="val -53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latin typeface="+mj-lt"/>
              </a:rPr>
              <a:t>„Entweder- oder“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327C0EB-103D-A7CA-BE66-5316819D566F}"/>
              </a:ext>
            </a:extLst>
          </p:cNvPr>
          <p:cNvGrpSpPr/>
          <p:nvPr/>
        </p:nvGrpSpPr>
        <p:grpSpPr>
          <a:xfrm>
            <a:off x="22122" y="1363037"/>
            <a:ext cx="9144000" cy="3296041"/>
            <a:chOff x="22122" y="1363037"/>
            <a:chExt cx="9144000" cy="3296041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C6E844BD-EEB7-282B-223E-D43833A81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05800" y="1831211"/>
              <a:ext cx="7294418" cy="2827867"/>
              <a:chOff x="720436" y="1814207"/>
              <a:chExt cx="7294418" cy="2827867"/>
            </a:xfrm>
          </p:grpSpPr>
          <p:pic>
            <p:nvPicPr>
              <p:cNvPr id="5" name="Grafik 4" descr="Ein Bild, das Text enthält.&#10;&#10;Automatisch generierte Beschreibung">
                <a:extLst>
                  <a:ext uri="{FF2B5EF4-FFF2-40B4-BE49-F238E27FC236}">
                    <a16:creationId xmlns:a16="http://schemas.microsoft.com/office/drawing/2014/main" id="{2F031EEF-113E-C91F-73E2-00608A4DF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436" y="1814207"/>
                <a:ext cx="7294418" cy="2827867"/>
              </a:xfrm>
              <a:prstGeom prst="rect">
                <a:avLst/>
              </a:prstGeom>
            </p:spPr>
          </p:pic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7724C90-4998-DDA5-7621-4B5C62FB0F04}"/>
                  </a:ext>
                </a:extLst>
              </p:cNvPr>
              <p:cNvSpPr txBox="1"/>
              <p:nvPr/>
            </p:nvSpPr>
            <p:spPr>
              <a:xfrm>
                <a:off x="2662084" y="2263973"/>
                <a:ext cx="5250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Geben Sie hier die wichtigsten Wörter ein</a:t>
                </a:r>
              </a:p>
            </p:txBody>
          </p: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FF1D309-81AA-6CB3-4750-EB5DBAB59E68}"/>
                  </a:ext>
                </a:extLst>
              </p:cNvPr>
              <p:cNvSpPr txBox="1"/>
              <p:nvPr/>
            </p:nvSpPr>
            <p:spPr>
              <a:xfrm>
                <a:off x="2662084" y="2755943"/>
                <a:ext cx="5250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Setzen Sie die gesuchten Wörter zwischen Anführungszeichen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16564A5-C235-D0E8-C092-F8C166595728}"/>
                  </a:ext>
                </a:extLst>
              </p:cNvPr>
              <p:cNvSpPr txBox="1"/>
              <p:nvPr/>
            </p:nvSpPr>
            <p:spPr>
              <a:xfrm>
                <a:off x="2662084" y="3228140"/>
                <a:ext cx="52504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Geben Sie zwischen die gesuchten Wörter ein „OR“ ein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DA1C724-49EB-56EC-2971-A69A2B28D8E0}"/>
                  </a:ext>
                </a:extLst>
              </p:cNvPr>
              <p:cNvSpPr txBox="1"/>
              <p:nvPr/>
            </p:nvSpPr>
            <p:spPr>
              <a:xfrm>
                <a:off x="2662084" y="3706334"/>
                <a:ext cx="525042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3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Setzen Sie ein Minuszeichen vor das Wort, das nicht angezeigt werden soll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E3BE636-C8CC-5F4E-C599-A77280F94E6F}"/>
                  </a:ext>
                </a:extLst>
              </p:cNvPr>
              <p:cNvSpPr txBox="1"/>
              <p:nvPr/>
            </p:nvSpPr>
            <p:spPr>
              <a:xfrm>
                <a:off x="2662084" y="4185380"/>
                <a:ext cx="235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Zahl + Maßeinheit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6CF6EA9B-615A-C2CF-43FA-63C140019B39}"/>
                  </a:ext>
                </a:extLst>
              </p:cNvPr>
              <p:cNvSpPr txBox="1"/>
              <p:nvPr/>
            </p:nvSpPr>
            <p:spPr>
              <a:xfrm>
                <a:off x="5559713" y="4184304"/>
                <a:ext cx="2352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Zahl + Maßeinheit</a:t>
                </a: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1E5481D-067C-1BE0-8C90-990155DECB81}"/>
                </a:ext>
              </a:extLst>
            </p:cNvPr>
            <p:cNvSpPr txBox="1"/>
            <p:nvPr/>
          </p:nvSpPr>
          <p:spPr>
            <a:xfrm>
              <a:off x="22122" y="1363037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8163" algn="l"/>
                </a:tabLst>
              </a:pPr>
              <a:r>
                <a:rPr lang="de-AT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Erweiterte Suche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53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/>
              <a:t>Gesundheitsinformationen finden &amp; verstehen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6</a:t>
            </a:fld>
            <a:endParaRPr lang="de-DE"/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B20452D6-2BA2-A9C7-7FC1-55324F05E1EB}"/>
              </a:ext>
            </a:extLst>
          </p:cNvPr>
          <p:cNvSpPr/>
          <p:nvPr/>
        </p:nvSpPr>
        <p:spPr>
          <a:xfrm>
            <a:off x="7130877" y="1029846"/>
            <a:ext cx="1365123" cy="680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latin typeface="+mj-lt"/>
              </a:rPr>
              <a:t>Beispiel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19FDC44-CB1C-C900-D974-97459C00F549}"/>
              </a:ext>
            </a:extLst>
          </p:cNvPr>
          <p:cNvGrpSpPr/>
          <p:nvPr/>
        </p:nvGrpSpPr>
        <p:grpSpPr>
          <a:xfrm>
            <a:off x="22122" y="1363037"/>
            <a:ext cx="9144000" cy="3293783"/>
            <a:chOff x="22122" y="1363037"/>
            <a:chExt cx="9144000" cy="3293783"/>
          </a:xfrm>
        </p:grpSpPr>
        <p:grpSp>
          <p:nvGrpSpPr>
            <p:cNvPr id="22" name="Gruppieren 21" descr="Beispiel einer erweiterten Suche">
              <a:extLst>
                <a:ext uri="{FF2B5EF4-FFF2-40B4-BE49-F238E27FC236}">
                  <a16:creationId xmlns:a16="http://schemas.microsoft.com/office/drawing/2014/main" id="{13A30BC8-0370-B0F4-C434-0463F8F063EE}"/>
                </a:ext>
              </a:extLst>
            </p:cNvPr>
            <p:cNvGrpSpPr/>
            <p:nvPr/>
          </p:nvGrpSpPr>
          <p:grpSpPr>
            <a:xfrm>
              <a:off x="608358" y="1828953"/>
              <a:ext cx="7293600" cy="2827867"/>
              <a:chOff x="720436" y="1814206"/>
              <a:chExt cx="7294418" cy="2827867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C923858C-0A3A-C668-E399-CA5966155D2F}"/>
                  </a:ext>
                </a:extLst>
              </p:cNvPr>
              <p:cNvGrpSpPr/>
              <p:nvPr/>
            </p:nvGrpSpPr>
            <p:grpSpPr>
              <a:xfrm>
                <a:off x="720436" y="1814206"/>
                <a:ext cx="7294418" cy="2827867"/>
                <a:chOff x="720436" y="1814206"/>
                <a:chExt cx="7294418" cy="2827867"/>
              </a:xfrm>
            </p:grpSpPr>
            <p:pic>
              <p:nvPicPr>
                <p:cNvPr id="13" name="Grafik 12" descr="Ein Bild, das Text enthält.&#10;&#10;Automatisch generierte Beschreibung">
                  <a:extLst>
                    <a:ext uri="{FF2B5EF4-FFF2-40B4-BE49-F238E27FC236}">
                      <a16:creationId xmlns:a16="http://schemas.microsoft.com/office/drawing/2014/main" id="{201BC4D7-6B4E-4917-742F-3AFE90393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0436" y="1814206"/>
                  <a:ext cx="7294418" cy="2827867"/>
                </a:xfrm>
                <a:prstGeom prst="rect">
                  <a:avLst/>
                </a:prstGeom>
              </p:spPr>
            </p:pic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40815C9D-E509-A353-2D97-6619D0A4F185}"/>
                    </a:ext>
                  </a:extLst>
                </p:cNvPr>
                <p:cNvSpPr txBox="1"/>
                <p:nvPr/>
              </p:nvSpPr>
              <p:spPr>
                <a:xfrm>
                  <a:off x="2676832" y="2263973"/>
                  <a:ext cx="5257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Zeckenimpfung Auffrischung Kosten</a:t>
                  </a:r>
                </a:p>
              </p:txBody>
            </p: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0117EED1-6598-7378-4391-88FEB9A4DBDE}"/>
                    </a:ext>
                  </a:extLst>
                </p:cNvPr>
                <p:cNvSpPr txBox="1"/>
                <p:nvPr/>
              </p:nvSpPr>
              <p:spPr>
                <a:xfrm>
                  <a:off x="2676832" y="2755943"/>
                  <a:ext cx="5257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sz="16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„</a:t>
                  </a:r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FSME Impfung Kosten</a:t>
                  </a:r>
                  <a:r>
                    <a:rPr lang="de-AT" sz="16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“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C1E452D7-1150-5B9F-6EB0-5F8D6D653CB3}"/>
                    </a:ext>
                  </a:extLst>
                </p:cNvPr>
                <p:cNvSpPr txBox="1"/>
                <p:nvPr/>
              </p:nvSpPr>
              <p:spPr>
                <a:xfrm>
                  <a:off x="2676832" y="3228140"/>
                  <a:ext cx="5257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Zeckenimpfung </a:t>
                  </a:r>
                  <a:r>
                    <a:rPr lang="de-AT" sz="16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OR</a:t>
                  </a:r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FSME-Schutz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5CF7E5B0-CC2D-C325-4879-F2AC8859FEC3}"/>
                    </a:ext>
                  </a:extLst>
                </p:cNvPr>
                <p:cNvSpPr txBox="1"/>
                <p:nvPr/>
              </p:nvSpPr>
              <p:spPr>
                <a:xfrm>
                  <a:off x="2676832" y="3713708"/>
                  <a:ext cx="5257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sz="1600" b="1" dirty="0">
                      <a:solidFill>
                        <a:srgbClr val="FF0000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-</a:t>
                  </a:r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Grundimmunisierung</a:t>
                  </a: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51D8A78E-046B-8293-EEB3-D3AF21CFEC65}"/>
                    </a:ext>
                  </a:extLst>
                </p:cNvPr>
                <p:cNvSpPr txBox="1"/>
                <p:nvPr/>
              </p:nvSpPr>
              <p:spPr>
                <a:xfrm>
                  <a:off x="2676832" y="4185380"/>
                  <a:ext cx="23449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20 Euro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B3313A17-82A8-71D9-F9CD-19561D4C8764}"/>
                    </a:ext>
                  </a:extLst>
                </p:cNvPr>
                <p:cNvSpPr txBox="1"/>
                <p:nvPr/>
              </p:nvSpPr>
              <p:spPr>
                <a:xfrm>
                  <a:off x="5582264" y="4162182"/>
                  <a:ext cx="23523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AT" sz="16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50 Euro</a:t>
                  </a:r>
                </a:p>
              </p:txBody>
            </p:sp>
          </p:grpSp>
          <p:cxnSp>
            <p:nvCxnSpPr>
              <p:cNvPr id="10" name="Gerader Verbinder 9">
                <a:extLst>
                  <a:ext uri="{FF2B5EF4-FFF2-40B4-BE49-F238E27FC236}">
                    <a16:creationId xmlns:a16="http://schemas.microsoft.com/office/drawing/2014/main" id="{01440589-2614-77EA-0455-47B41731F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1076" y="3886200"/>
                <a:ext cx="108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A5202C8-670D-8B72-304D-034D1281EDD5}"/>
                </a:ext>
              </a:extLst>
            </p:cNvPr>
            <p:cNvSpPr txBox="1"/>
            <p:nvPr/>
          </p:nvSpPr>
          <p:spPr>
            <a:xfrm>
              <a:off x="22122" y="1363037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8163" algn="l"/>
                </a:tabLst>
              </a:pPr>
              <a:r>
                <a:rPr lang="de-AT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Erweiterte Suche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447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/>
              <a:t>Gesundheitsinformationen finden &amp; verstehen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7</a:t>
            </a:fld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80703F-18FD-B1AE-7C08-800BD75F0044}"/>
              </a:ext>
            </a:extLst>
          </p:cNvPr>
          <p:cNvGrpSpPr/>
          <p:nvPr/>
        </p:nvGrpSpPr>
        <p:grpSpPr>
          <a:xfrm>
            <a:off x="22122" y="1363037"/>
            <a:ext cx="9144000" cy="3510267"/>
            <a:chOff x="22122" y="1363037"/>
            <a:chExt cx="9144000" cy="3510267"/>
          </a:xfrm>
        </p:grpSpPr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E4FA504-6D81-B62F-BA6A-79D3B35F2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005"/>
            <a:stretch/>
          </p:blipFill>
          <p:spPr>
            <a:xfrm>
              <a:off x="645074" y="1622323"/>
              <a:ext cx="7256493" cy="3250981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902F7EF-4A4B-F342-8C64-5315D749D7DE}"/>
                </a:ext>
              </a:extLst>
            </p:cNvPr>
            <p:cNvSpPr txBox="1"/>
            <p:nvPr/>
          </p:nvSpPr>
          <p:spPr>
            <a:xfrm>
              <a:off x="22122" y="1363037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8163" algn="l"/>
                </a:tabLst>
              </a:pPr>
              <a:r>
                <a:rPr lang="de-AT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Ergebnisse eingrenzen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87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Medizinische Suchmaschinen und Gesundheitsportale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8</a:t>
            </a:fld>
            <a:endParaRPr lang="de-DE"/>
          </a:p>
        </p:txBody>
      </p:sp>
      <p:pic>
        <p:nvPicPr>
          <p:cNvPr id="5" name="Grafik 4" descr="Gesundheit.gv.at">
            <a:hlinkClick r:id="rId3"/>
            <a:extLst>
              <a:ext uri="{FF2B5EF4-FFF2-40B4-BE49-F238E27FC236}">
                <a16:creationId xmlns:a16="http://schemas.microsoft.com/office/drawing/2014/main" id="{725CDFE9-D635-5B3E-AD44-1F60CC50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" y="1463498"/>
            <a:ext cx="3050053" cy="904875"/>
          </a:xfrm>
          <a:prstGeom prst="rect">
            <a:avLst/>
          </a:prstGeom>
        </p:spPr>
      </p:pic>
      <p:pic>
        <p:nvPicPr>
          <p:cNvPr id="9" name="Grafik 8" descr="Medisuch">
            <a:hlinkClick r:id="rId5"/>
            <a:extLst>
              <a:ext uri="{FF2B5EF4-FFF2-40B4-BE49-F238E27FC236}">
                <a16:creationId xmlns:a16="http://schemas.microsoft.com/office/drawing/2014/main" id="{7AE5B77D-B25C-AE94-C609-67FD0FFF7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220" y="2459017"/>
            <a:ext cx="2467992" cy="677628"/>
          </a:xfrm>
          <a:prstGeom prst="rect">
            <a:avLst/>
          </a:prstGeom>
        </p:spPr>
      </p:pic>
      <p:pic>
        <p:nvPicPr>
          <p:cNvPr id="11" name="Grafik 10" descr="gesundheitsinformationen.de">
            <a:hlinkClick r:id="rId7"/>
            <a:extLst>
              <a:ext uri="{FF2B5EF4-FFF2-40B4-BE49-F238E27FC236}">
                <a16:creationId xmlns:a16="http://schemas.microsoft.com/office/drawing/2014/main" id="{C4A6BED2-FDB5-E8FF-28D4-45D90D9552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77" y="2748387"/>
            <a:ext cx="2474744" cy="542635"/>
          </a:xfrm>
          <a:prstGeom prst="rect">
            <a:avLst/>
          </a:prstGeom>
        </p:spPr>
      </p:pic>
      <p:pic>
        <p:nvPicPr>
          <p:cNvPr id="13" name="Grafik 12" descr="Österreichische Sozialversicherung">
            <a:hlinkClick r:id="rId9"/>
            <a:extLst>
              <a:ext uri="{FF2B5EF4-FFF2-40B4-BE49-F238E27FC236}">
                <a16:creationId xmlns:a16="http://schemas.microsoft.com/office/drawing/2014/main" id="{E405D702-741E-3C6E-A9CA-748C5F55B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3692" y="1505734"/>
            <a:ext cx="1987224" cy="759621"/>
          </a:xfrm>
          <a:prstGeom prst="rect">
            <a:avLst/>
          </a:prstGeom>
        </p:spPr>
      </p:pic>
      <p:pic>
        <p:nvPicPr>
          <p:cNvPr id="15" name="Grafik 14" descr="Medizin transparent">
            <a:hlinkClick r:id="rId11"/>
            <a:extLst>
              <a:ext uri="{FF2B5EF4-FFF2-40B4-BE49-F238E27FC236}">
                <a16:creationId xmlns:a16="http://schemas.microsoft.com/office/drawing/2014/main" id="{FD980CD3-554C-2F85-64AD-A65FB889F9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7394" y="3801900"/>
            <a:ext cx="2768182" cy="677628"/>
          </a:xfrm>
          <a:prstGeom prst="rect">
            <a:avLst/>
          </a:prstGeom>
        </p:spPr>
      </p:pic>
      <p:pic>
        <p:nvPicPr>
          <p:cNvPr id="17" name="Grafik 16" descr="Patienteninformation.de">
            <a:hlinkClick r:id="rId13"/>
            <a:extLst>
              <a:ext uri="{FF2B5EF4-FFF2-40B4-BE49-F238E27FC236}">
                <a16:creationId xmlns:a16="http://schemas.microsoft.com/office/drawing/2014/main" id="{1AFF5D3F-8BB9-1BA5-3FE1-40E73F6E3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6184" y="2857174"/>
            <a:ext cx="1955884" cy="677629"/>
          </a:xfrm>
          <a:prstGeom prst="rect">
            <a:avLst/>
          </a:prstGeom>
        </p:spPr>
      </p:pic>
      <p:pic>
        <p:nvPicPr>
          <p:cNvPr id="21" name="Grafik 20" descr="wissen was wirkt">
            <a:hlinkClick r:id="rId15"/>
            <a:extLst>
              <a:ext uri="{FF2B5EF4-FFF2-40B4-BE49-F238E27FC236}">
                <a16:creationId xmlns:a16="http://schemas.microsoft.com/office/drawing/2014/main" id="{1BC8551C-571E-CFA1-36BB-DFDE0C430A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8424" y="3779323"/>
            <a:ext cx="29051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Gesundheitskompetenz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Gesundheitsinformationen bewerten &amp; anwenden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3FD3AB2-9782-4A4F-8D88-E1C49A2C5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561A89-7546-218B-A3AA-CF12563445BC}"/>
              </a:ext>
            </a:extLst>
          </p:cNvPr>
          <p:cNvSpPr txBox="1"/>
          <p:nvPr/>
        </p:nvSpPr>
        <p:spPr>
          <a:xfrm>
            <a:off x="648000" y="1416153"/>
            <a:ext cx="782865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lvl="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 sind aktuell und werbefrei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1950" lvl="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Sprache ist objektiv, Fachbegriffe werden erklärt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1950" lvl="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Zielgruppe ist erkennbar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1950" lvl="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Wissenschaftliche Quellen werden angegeben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1950" lvl="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Impressum und Datenschutzerklärung sind vorhanden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1950" lvl="0" indent="-3619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AT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Autor:in</a:t>
            </a:r>
            <a:r>
              <a:rPr lang="de-AT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der Inhalte ist ersichtlich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5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gitale SeniorInnen">
      <a:dk1>
        <a:srgbClr val="000000"/>
      </a:dk1>
      <a:lt1>
        <a:srgbClr val="FFFFFF"/>
      </a:lt1>
      <a:dk2>
        <a:srgbClr val="00AAAA"/>
      </a:dk2>
      <a:lt2>
        <a:srgbClr val="FFFFFF"/>
      </a:lt2>
      <a:accent1>
        <a:srgbClr val="00AAAA"/>
      </a:accent1>
      <a:accent2>
        <a:srgbClr val="EB9100"/>
      </a:accent2>
      <a:accent3>
        <a:srgbClr val="878787"/>
      </a:accent3>
      <a:accent4>
        <a:srgbClr val="00AAAA"/>
      </a:accent4>
      <a:accent5>
        <a:srgbClr val="EB9100"/>
      </a:accent5>
      <a:accent6>
        <a:srgbClr val="EB9100"/>
      </a:accent6>
      <a:hlink>
        <a:srgbClr val="00AAAA"/>
      </a:hlink>
      <a:folHlink>
        <a:srgbClr val="00AA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1379</Words>
  <Application>Microsoft Office PowerPoint</Application>
  <PresentationFormat>Bildschirmpräsentation (16:9)</PresentationFormat>
  <Paragraphs>278</Paragraphs>
  <Slides>37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Calibri Light </vt:lpstr>
      <vt:lpstr>Office</vt:lpstr>
      <vt:lpstr>PowerPoint-Präsentation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Digitale Gesundheitskompetenz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 Zeilinger</dc:creator>
  <cp:lastModifiedBy>Edith Simöl</cp:lastModifiedBy>
  <cp:revision>177</cp:revision>
  <dcterms:created xsi:type="dcterms:W3CDTF">2020-02-11T16:06:04Z</dcterms:created>
  <dcterms:modified xsi:type="dcterms:W3CDTF">2022-05-24T12:15:03Z</dcterms:modified>
</cp:coreProperties>
</file>